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29" r:id="rId2"/>
    <p:sldId id="534" r:id="rId3"/>
    <p:sldId id="535" r:id="rId4"/>
    <p:sldId id="550" r:id="rId5"/>
    <p:sldId id="554" r:id="rId6"/>
    <p:sldId id="558" r:id="rId7"/>
    <p:sldId id="553" r:id="rId8"/>
    <p:sldId id="561" r:id="rId9"/>
    <p:sldId id="552" r:id="rId10"/>
    <p:sldId id="537" r:id="rId11"/>
    <p:sldId id="530" r:id="rId12"/>
    <p:sldId id="547" r:id="rId13"/>
    <p:sldId id="551" r:id="rId14"/>
    <p:sldId id="559" r:id="rId15"/>
    <p:sldId id="565" r:id="rId16"/>
    <p:sldId id="564" r:id="rId17"/>
    <p:sldId id="539" r:id="rId18"/>
    <p:sldId id="563" r:id="rId19"/>
    <p:sldId id="562" r:id="rId20"/>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FF00"/>
    <a:srgbClr val="64379B"/>
    <a:srgbClr val="900090"/>
    <a:srgbClr val="660066"/>
    <a:srgbClr val="760076"/>
    <a:srgbClr val="86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7917" autoAdjust="0"/>
  </p:normalViewPr>
  <p:slideViewPr>
    <p:cSldViewPr>
      <p:cViewPr varScale="1">
        <p:scale>
          <a:sx n="58" d="100"/>
          <a:sy n="58" d="100"/>
        </p:scale>
        <p:origin x="17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56" y="72"/>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cs typeface="+mn-cs"/>
              </a:defRPr>
            </a:lvl1pPr>
          </a:lstStyle>
          <a:p>
            <a:pPr>
              <a:defRPr/>
            </a:pPr>
            <a:endParaRPr lang="en-US"/>
          </a:p>
        </p:txBody>
      </p:sp>
      <p:sp>
        <p:nvSpPr>
          <p:cNvPr id="3075" name="Rectangle 3"/>
          <p:cNvSpPr>
            <a:spLocks noGrp="1" noChangeArrowheads="1"/>
          </p:cNvSpPr>
          <p:nvPr>
            <p:ph type="dt" sz="quarter" idx="1"/>
          </p:nvPr>
        </p:nvSpPr>
        <p:spPr bwMode="auto">
          <a:xfrm>
            <a:off x="3979757"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cs typeface="+mn-cs"/>
              </a:defRPr>
            </a:lvl1pPr>
          </a:lstStyle>
          <a:p>
            <a:pPr>
              <a:defRPr/>
            </a:pPr>
            <a:endParaRPr lang="en-US"/>
          </a:p>
        </p:txBody>
      </p:sp>
      <p:sp>
        <p:nvSpPr>
          <p:cNvPr id="3076" name="Rectangle 4"/>
          <p:cNvSpPr>
            <a:spLocks noGrp="1" noChangeArrowheads="1"/>
          </p:cNvSpPr>
          <p:nvPr>
            <p:ph type="ftr" sz="quarter" idx="2"/>
          </p:nvPr>
        </p:nvSpPr>
        <p:spPr bwMode="auto">
          <a:xfrm>
            <a:off x="0"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cs typeface="+mn-cs"/>
              </a:defRPr>
            </a:lvl1pPr>
          </a:lstStyle>
          <a:p>
            <a:pPr>
              <a:defRPr/>
            </a:pPr>
            <a:endParaRPr lang="en-US"/>
          </a:p>
        </p:txBody>
      </p:sp>
      <p:sp>
        <p:nvSpPr>
          <p:cNvPr id="3077" name="Rectangle 5"/>
          <p:cNvSpPr>
            <a:spLocks noGrp="1" noChangeArrowheads="1"/>
          </p:cNvSpPr>
          <p:nvPr>
            <p:ph type="sldNum" sz="quarter" idx="3"/>
          </p:nvPr>
        </p:nvSpPr>
        <p:spPr bwMode="auto">
          <a:xfrm>
            <a:off x="3979757"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cs typeface="+mn-cs"/>
              </a:defRPr>
            </a:lvl1pPr>
          </a:lstStyle>
          <a:p>
            <a:pPr>
              <a:defRPr/>
            </a:pPr>
            <a:fld id="{A467631B-F8AA-445F-8043-91CBE3F12C26}" type="slidenum">
              <a:rPr lang="en-US"/>
              <a:pPr>
                <a:defRPr/>
              </a:pPr>
              <a:t>‹#›</a:t>
            </a:fld>
            <a:endParaRPr lang="en-US"/>
          </a:p>
        </p:txBody>
      </p:sp>
    </p:spTree>
    <p:extLst>
      <p:ext uri="{BB962C8B-B14F-4D97-AF65-F5344CB8AC3E}">
        <p14:creationId xmlns:p14="http://schemas.microsoft.com/office/powerpoint/2010/main" val="425392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cs typeface="+mn-cs"/>
              </a:defRPr>
            </a:lvl1pPr>
          </a:lstStyle>
          <a:p>
            <a:pPr>
              <a:defRPr/>
            </a:pPr>
            <a:endParaRPr lang="en-US"/>
          </a:p>
        </p:txBody>
      </p:sp>
      <p:sp>
        <p:nvSpPr>
          <p:cNvPr id="113667" name="Rectangle 3"/>
          <p:cNvSpPr>
            <a:spLocks noGrp="1" noChangeArrowheads="1"/>
          </p:cNvSpPr>
          <p:nvPr>
            <p:ph type="dt" idx="1"/>
          </p:nvPr>
        </p:nvSpPr>
        <p:spPr bwMode="auto">
          <a:xfrm>
            <a:off x="3979757"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5863" y="700088"/>
            <a:ext cx="4652962" cy="3489325"/>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936414" y="4422459"/>
            <a:ext cx="5150273" cy="418718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3670" name="Rectangle 6"/>
          <p:cNvSpPr>
            <a:spLocks noGrp="1" noChangeArrowheads="1"/>
          </p:cNvSpPr>
          <p:nvPr>
            <p:ph type="ftr" sz="quarter" idx="4"/>
          </p:nvPr>
        </p:nvSpPr>
        <p:spPr bwMode="auto">
          <a:xfrm>
            <a:off x="0"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cs typeface="+mn-cs"/>
              </a:defRPr>
            </a:lvl1pPr>
          </a:lstStyle>
          <a:p>
            <a:pPr>
              <a:defRPr/>
            </a:pPr>
            <a:endParaRPr lang="en-US"/>
          </a:p>
        </p:txBody>
      </p:sp>
      <p:sp>
        <p:nvSpPr>
          <p:cNvPr id="113671" name="Rectangle 7"/>
          <p:cNvSpPr>
            <a:spLocks noGrp="1" noChangeArrowheads="1"/>
          </p:cNvSpPr>
          <p:nvPr>
            <p:ph type="sldNum" sz="quarter" idx="5"/>
          </p:nvPr>
        </p:nvSpPr>
        <p:spPr bwMode="auto">
          <a:xfrm>
            <a:off x="3979757"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cs typeface="+mn-cs"/>
              </a:defRPr>
            </a:lvl1pPr>
          </a:lstStyle>
          <a:p>
            <a:pPr>
              <a:defRPr/>
            </a:pPr>
            <a:fld id="{5B527022-AEAD-4E1F-80D7-9D25D087D873}" type="slidenum">
              <a:rPr lang="en-US"/>
              <a:pPr>
                <a:defRPr/>
              </a:pPr>
              <a:t>‹#›</a:t>
            </a:fld>
            <a:endParaRPr lang="en-US"/>
          </a:p>
        </p:txBody>
      </p:sp>
    </p:spTree>
    <p:extLst>
      <p:ext uri="{BB962C8B-B14F-4D97-AF65-F5344CB8AC3E}">
        <p14:creationId xmlns:p14="http://schemas.microsoft.com/office/powerpoint/2010/main" val="3633043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on the implementation</a:t>
            </a:r>
            <a:r>
              <a:rPr lang="en-US" baseline="0" dirty="0" smtClean="0"/>
              <a:t> of the Minority Historic Craftsman Training Program</a:t>
            </a:r>
          </a:p>
          <a:p>
            <a:r>
              <a:rPr lang="en-US" baseline="0" dirty="0" smtClean="0"/>
              <a:t>-A project enhancement committed to in the Record of Decision for the Louisville-Southern Indiana Ohio River Bridges Project</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a:t>
            </a:fld>
            <a:endParaRPr lang="en-US"/>
          </a:p>
        </p:txBody>
      </p:sp>
    </p:spTree>
    <p:extLst>
      <p:ext uri="{BB962C8B-B14F-4D97-AF65-F5344CB8AC3E}">
        <p14:creationId xmlns:p14="http://schemas.microsoft.com/office/powerpoint/2010/main" val="341800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name and mission in place,</a:t>
            </a:r>
            <a:r>
              <a:rPr lang="en-US" baseline="0" dirty="0" smtClean="0"/>
              <a:t> the program kicked off its inaugural year with 13 students. </a:t>
            </a:r>
          </a:p>
          <a:p>
            <a:r>
              <a:rPr lang="en-US" baseline="0" dirty="0" smtClean="0"/>
              <a:t>-Here’s Bob Yapp conducting a preservation boot camp with Jim Turner, executive director, and some students</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10</a:t>
            </a:fld>
            <a:endParaRPr lang="en-US"/>
          </a:p>
        </p:txBody>
      </p:sp>
    </p:spTree>
    <p:extLst>
      <p:ext uri="{BB962C8B-B14F-4D97-AF65-F5344CB8AC3E}">
        <p14:creationId xmlns:p14="http://schemas.microsoft.com/office/powerpoint/2010/main" val="151213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more pics,</a:t>
            </a:r>
          </a:p>
          <a:p>
            <a:endParaRPr lang="en-US" baseline="0" dirty="0" smtClean="0"/>
          </a:p>
          <a:p>
            <a:r>
              <a:rPr lang="en-US" baseline="0" dirty="0" smtClean="0"/>
              <a:t>See how much fun they’re having?!</a:t>
            </a:r>
          </a:p>
          <a:p>
            <a:r>
              <a:rPr lang="en-US" baseline="0" dirty="0" smtClean="0"/>
              <a:t>Bob and Jim…</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11</a:t>
            </a:fld>
            <a:endParaRPr lang="en-US"/>
          </a:p>
        </p:txBody>
      </p:sp>
    </p:spTree>
    <p:extLst>
      <p:ext uri="{BB962C8B-B14F-4D97-AF65-F5344CB8AC3E}">
        <p14:creationId xmlns:p14="http://schemas.microsoft.com/office/powerpoint/2010/main" val="304981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r>
              <a:rPr lang="en-US" baseline="0" dirty="0" smtClean="0"/>
              <a:t> Yapp, then took to training the folks that will be leading this program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12</a:t>
            </a:fld>
            <a:endParaRPr lang="en-US"/>
          </a:p>
        </p:txBody>
      </p:sp>
    </p:spTree>
    <p:extLst>
      <p:ext uri="{BB962C8B-B14F-4D97-AF65-F5344CB8AC3E}">
        <p14:creationId xmlns:p14="http://schemas.microsoft.com/office/powerpoint/2010/main" val="345225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part is very intensive because it’s not just teaching someone how to repair a historic window. Teaching an interested group isn’t that difficult.</a:t>
            </a:r>
          </a:p>
          <a:p>
            <a:endParaRPr lang="en-US" baseline="0" dirty="0" smtClean="0"/>
          </a:p>
          <a:p>
            <a:r>
              <a:rPr lang="en-US" baseline="0" dirty="0" smtClean="0"/>
              <a:t>This program is targeted to disadvantaged individuals, underserved economically and educationally. That can sometimes come with some baggage as you can imagine. These instructors are dealing with that in addition to teaching new comers to power tools. </a:t>
            </a:r>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13</a:t>
            </a:fld>
            <a:endParaRPr lang="en-US"/>
          </a:p>
        </p:txBody>
      </p:sp>
    </p:spTree>
    <p:extLst>
      <p:ext uri="{BB962C8B-B14F-4D97-AF65-F5344CB8AC3E}">
        <p14:creationId xmlns:p14="http://schemas.microsoft.com/office/powerpoint/2010/main" val="179467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exterior</a:t>
            </a:r>
            <a:r>
              <a:rPr lang="en-US" baseline="0" dirty="0" smtClean="0"/>
              <a:t> and interior of Building C where the program is housed. </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14</a:t>
            </a:fld>
            <a:endParaRPr lang="en-US"/>
          </a:p>
        </p:txBody>
      </p:sp>
    </p:spTree>
    <p:extLst>
      <p:ext uri="{BB962C8B-B14F-4D97-AF65-F5344CB8AC3E}">
        <p14:creationId xmlns:p14="http://schemas.microsoft.com/office/powerpoint/2010/main" val="345381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stocked it with lots of specialized, specific equipment</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15</a:t>
            </a:fld>
            <a:endParaRPr lang="en-US"/>
          </a:p>
        </p:txBody>
      </p:sp>
    </p:spTree>
    <p:extLst>
      <p:ext uri="{BB962C8B-B14F-4D97-AF65-F5344CB8AC3E}">
        <p14:creationId xmlns:p14="http://schemas.microsoft.com/office/powerpoint/2010/main" val="153302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love these benches we bought them</a:t>
            </a:r>
          </a:p>
          <a:p>
            <a:endParaRPr lang="en-US" baseline="0" dirty="0" smtClean="0"/>
          </a:p>
          <a:p>
            <a:r>
              <a:rPr lang="en-US" baseline="0" dirty="0" smtClean="0"/>
              <a:t>Here’s some guys using the joiner</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16</a:t>
            </a:fld>
            <a:endParaRPr lang="en-US"/>
          </a:p>
        </p:txBody>
      </p:sp>
    </p:spTree>
    <p:extLst>
      <p:ext uri="{BB962C8B-B14F-4D97-AF65-F5344CB8AC3E}">
        <p14:creationId xmlns:p14="http://schemas.microsoft.com/office/powerpoint/2010/main" val="70940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 program</a:t>
            </a:r>
            <a:r>
              <a:rPr lang="en-US" baseline="0" dirty="0" smtClean="0"/>
              <a:t> to remain sustainable after the 3 year commitment has been tough. </a:t>
            </a:r>
          </a:p>
          <a:p>
            <a:endParaRPr lang="en-US" baseline="0" dirty="0" smtClean="0"/>
          </a:p>
          <a:p>
            <a:r>
              <a:rPr lang="en-US" baseline="0" dirty="0" smtClean="0"/>
              <a:t>Here’s just some of the steps…..</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17</a:t>
            </a:fld>
            <a:endParaRPr lang="en-US"/>
          </a:p>
        </p:txBody>
      </p:sp>
    </p:spTree>
    <p:extLst>
      <p:ext uri="{BB962C8B-B14F-4D97-AF65-F5344CB8AC3E}">
        <p14:creationId xmlns:p14="http://schemas.microsoft.com/office/powerpoint/2010/main" val="427374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coolest,</a:t>
            </a:r>
            <a:r>
              <a:rPr lang="en-US" baseline="0" dirty="0" smtClean="0"/>
              <a:t> coincidental part of it all. </a:t>
            </a:r>
          </a:p>
          <a:p>
            <a:endParaRPr lang="en-US" baseline="0" dirty="0" smtClean="0"/>
          </a:p>
          <a:p>
            <a:r>
              <a:rPr lang="en-US" baseline="0" dirty="0" smtClean="0"/>
              <a:t>The namesake, Samuel Plato was already chosen…</a:t>
            </a:r>
          </a:p>
          <a:p>
            <a:r>
              <a:rPr lang="en-US" baseline="0" dirty="0" smtClean="0"/>
              <a:t>The first project house was found and procured</a:t>
            </a:r>
          </a:p>
          <a:p>
            <a:r>
              <a:rPr lang="en-US" baseline="0" dirty="0" smtClean="0"/>
              <a:t>Across the street? Plato’s Louisville home that he designed and lived in. </a:t>
            </a:r>
          </a:p>
          <a:p>
            <a:endParaRPr lang="en-US" baseline="0" dirty="0" smtClean="0"/>
          </a:p>
          <a:p>
            <a:r>
              <a:rPr lang="en-US" baseline="0" dirty="0" smtClean="0"/>
              <a:t>The program is now in discussion of acquiring that vacant home to fix it up. Pretty cool.</a:t>
            </a:r>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18</a:t>
            </a:fld>
            <a:endParaRPr lang="en-US"/>
          </a:p>
        </p:txBody>
      </p:sp>
    </p:spTree>
    <p:extLst>
      <p:ext uri="{BB962C8B-B14F-4D97-AF65-F5344CB8AC3E}">
        <p14:creationId xmlns:p14="http://schemas.microsoft.com/office/powerpoint/2010/main" val="92550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is not with out</a:t>
            </a:r>
            <a:r>
              <a:rPr lang="en-US" baseline="0" dirty="0" smtClean="0"/>
              <a:t> its challenges</a:t>
            </a:r>
          </a:p>
          <a:p>
            <a:endParaRPr lang="en-US" baseline="0" dirty="0" smtClean="0"/>
          </a:p>
          <a:p>
            <a:r>
              <a:rPr lang="en-US" baseline="0" dirty="0" smtClean="0"/>
              <a:t>Creating a revenue generating (remember, this is to be sustaining) program from a government office is no fun. </a:t>
            </a:r>
          </a:p>
          <a:p>
            <a:r>
              <a:rPr lang="en-US" baseline="0" dirty="0" smtClean="0"/>
              <a:t>It has taken a lot of creative work to navigate the federal and state procurement process</a:t>
            </a:r>
          </a:p>
          <a:p>
            <a:endParaRPr lang="en-US" baseline="0" dirty="0" smtClean="0"/>
          </a:p>
          <a:p>
            <a:r>
              <a:rPr lang="en-US" baseline="0" dirty="0" smtClean="0"/>
              <a:t>But we’re overcoming them all. </a:t>
            </a:r>
          </a:p>
          <a:p>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19</a:t>
            </a:fld>
            <a:endParaRPr lang="en-US"/>
          </a:p>
        </p:txBody>
      </p:sp>
    </p:spTree>
    <p:extLst>
      <p:ext uri="{BB962C8B-B14F-4D97-AF65-F5344CB8AC3E}">
        <p14:creationId xmlns:p14="http://schemas.microsoft.com/office/powerpoint/2010/main" val="13859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US" dirty="0" smtClean="0"/>
              <a:t>As a refresher…</a:t>
            </a:r>
          </a:p>
          <a:p>
            <a:r>
              <a:rPr lang="en-US" dirty="0" smtClean="0"/>
              <a:t>The LSIORB is the $2.3</a:t>
            </a:r>
            <a:r>
              <a:rPr lang="en-US" baseline="0" dirty="0" smtClean="0"/>
              <a:t> Billion mega project in the Louisville/Southern Indiana region constructing two new bridges over the Ohio River about 8 miles apart. We’re also rebuilding the Kennedy interchange, performing major repairs on the Kennedy Bridge and building a tunnel as part of the East End Crossing approach </a:t>
            </a:r>
          </a:p>
          <a:p>
            <a:r>
              <a:rPr lang="en-US" baseline="0" dirty="0" smtClean="0"/>
              <a:t>We’ll be wrapped up by the end of the year</a:t>
            </a:r>
            <a:endParaRPr lang="en-US" dirty="0" smtClean="0"/>
          </a:p>
        </p:txBody>
      </p:sp>
    </p:spTree>
    <p:extLst>
      <p:ext uri="{BB962C8B-B14F-4D97-AF65-F5344CB8AC3E}">
        <p14:creationId xmlns:p14="http://schemas.microsoft.com/office/powerpoint/2010/main" val="396231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mitigation for</a:t>
            </a:r>
            <a:r>
              <a:rPr lang="en-US" baseline="0" dirty="0" smtClean="0"/>
              <a:t> the impacts a project of this size is expected to have on the surrounding historic communities and recognizing that there is a shortage of local preservation crafts people, John </a:t>
            </a:r>
            <a:r>
              <a:rPr lang="en-US" baseline="0" dirty="0" err="1" smtClean="0"/>
              <a:t>Carr</a:t>
            </a:r>
            <a:r>
              <a:rPr lang="en-US" baseline="0" dirty="0" smtClean="0"/>
              <a:t> formerly of KYTC said “Hey, let’s commit to having a craftsman training program so we can train the workforce we need to do the work we want in the community that could really use it”. </a:t>
            </a:r>
          </a:p>
          <a:p>
            <a:endParaRPr lang="en-US" baseline="0" dirty="0" smtClean="0"/>
          </a:p>
          <a:p>
            <a:r>
              <a:rPr lang="en-US" baseline="0" dirty="0" smtClean="0"/>
              <a:t>Here it is in Section 4.3.1 of the Record of Decision…</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3</a:t>
            </a:fld>
            <a:endParaRPr lang="en-US"/>
          </a:p>
        </p:txBody>
      </p:sp>
    </p:spTree>
    <p:extLst>
      <p:ext uri="{BB962C8B-B14F-4D97-AF65-F5344CB8AC3E}">
        <p14:creationId xmlns:p14="http://schemas.microsoft.com/office/powerpoint/2010/main" val="176676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a:t>
            </a:r>
            <a:r>
              <a:rPr lang="en-US" baseline="0" dirty="0" smtClean="0"/>
              <a:t> is for a required 3 year period</a:t>
            </a:r>
          </a:p>
          <a:p>
            <a:r>
              <a:rPr lang="en-US" baseline="0" dirty="0" smtClean="0"/>
              <a:t>-$1.5 million (which we’ve increased in order to pull this off)</a:t>
            </a:r>
          </a:p>
          <a:p>
            <a:r>
              <a:rPr lang="en-US" baseline="0" dirty="0" smtClean="0"/>
              <a:t>-Held in Building C of the Trolley Barn/Kentucky Center for African American Heritage</a:t>
            </a:r>
          </a:p>
          <a:p>
            <a:r>
              <a:rPr lang="en-US" baseline="0" dirty="0" smtClean="0"/>
              <a:t>-Equipment was purchased as part of this effort</a:t>
            </a:r>
          </a:p>
          <a:p>
            <a:endParaRPr lang="en-US" baseline="0" dirty="0" smtClean="0"/>
          </a:p>
          <a:p>
            <a:r>
              <a:rPr lang="en-US" baseline="0" dirty="0" smtClean="0"/>
              <a:t>Goal is to introduce west end </a:t>
            </a:r>
            <a:r>
              <a:rPr lang="en-US" baseline="0" dirty="0" err="1" smtClean="0"/>
              <a:t>louisvillians</a:t>
            </a:r>
            <a:r>
              <a:rPr lang="en-US" baseline="0" dirty="0" smtClean="0"/>
              <a:t> to the historic restoration trade, sparking a desire in them to take on the numerous opportunities that area has for historic restoration. </a:t>
            </a:r>
          </a:p>
          <a:p>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4</a:t>
            </a:fld>
            <a:endParaRPr lang="en-US"/>
          </a:p>
        </p:txBody>
      </p:sp>
    </p:spTree>
    <p:extLst>
      <p:ext uri="{BB962C8B-B14F-4D97-AF65-F5344CB8AC3E}">
        <p14:creationId xmlns:p14="http://schemas.microsoft.com/office/powerpoint/2010/main" val="227986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partners in</a:t>
            </a:r>
            <a:r>
              <a:rPr lang="en-US" baseline="0" dirty="0" smtClean="0"/>
              <a:t> this undertaking:</a:t>
            </a:r>
          </a:p>
          <a:p>
            <a:r>
              <a:rPr lang="en-US" baseline="0" dirty="0" smtClean="0"/>
              <a:t>-Kentucky Heritage Council and the State Historic Preservation Officer</a:t>
            </a:r>
          </a:p>
          <a:p>
            <a:r>
              <a:rPr lang="en-US" baseline="0" dirty="0" smtClean="0"/>
              <a:t>-Louisville Metro Housing</a:t>
            </a:r>
          </a:p>
          <a:p>
            <a:r>
              <a:rPr lang="en-US" baseline="0" dirty="0" smtClean="0"/>
              <a:t>-Kentucky Center for African American Heritage </a:t>
            </a:r>
          </a:p>
          <a:p>
            <a:r>
              <a:rPr lang="en-US" baseline="0" dirty="0" smtClean="0"/>
              <a:t>-KCTCS and JCTC</a:t>
            </a:r>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5</a:t>
            </a:fld>
            <a:endParaRPr lang="en-US"/>
          </a:p>
        </p:txBody>
      </p:sp>
    </p:spTree>
    <p:extLst>
      <p:ext uri="{BB962C8B-B14F-4D97-AF65-F5344CB8AC3E}">
        <p14:creationId xmlns:p14="http://schemas.microsoft.com/office/powerpoint/2010/main" val="410941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Certainly we have some challenges in trying to pull this off</a:t>
            </a:r>
          </a:p>
          <a:p>
            <a:r>
              <a:rPr lang="en-US" dirty="0" smtClean="0"/>
              <a:t>-What the heck is a Craftsman Training</a:t>
            </a:r>
            <a:r>
              <a:rPr lang="en-US" baseline="0" dirty="0" smtClean="0"/>
              <a:t> Program anyway?!</a:t>
            </a:r>
          </a:p>
          <a:p>
            <a:r>
              <a:rPr lang="en-US" baseline="0" dirty="0" smtClean="0"/>
              <a:t>-Who can tell us what one is?</a:t>
            </a:r>
          </a:p>
          <a:p>
            <a:r>
              <a:rPr lang="en-US" baseline="0" dirty="0" smtClean="0"/>
              <a:t>-Where can we find someone to develop it?</a:t>
            </a:r>
          </a:p>
          <a:p>
            <a:endParaRPr lang="en-US" baseline="0" dirty="0" smtClean="0"/>
          </a:p>
          <a:p>
            <a:r>
              <a:rPr lang="en-US" baseline="0" dirty="0" smtClean="0"/>
              <a:t>Finding that expertise was key and that got the ball rolling  </a:t>
            </a:r>
          </a:p>
          <a:p>
            <a:r>
              <a:rPr lang="en-US" baseline="0" dirty="0" smtClean="0"/>
              <a:t>-Bob Yapp from Hannibal, Missouri provided that expertise, org structure, equipment list, facility layout and community buy-in.</a:t>
            </a:r>
          </a:p>
          <a:p>
            <a:r>
              <a:rPr lang="en-US" baseline="0" dirty="0" smtClean="0"/>
              <a:t>-He was the linchpin. </a:t>
            </a:r>
          </a:p>
          <a:p>
            <a:endParaRPr lang="en-US" baseline="0" dirty="0" smtClean="0"/>
          </a:p>
          <a:p>
            <a:r>
              <a:rPr lang="en-US" baseline="0" dirty="0" smtClean="0"/>
              <a:t>Identifying our goals helped identify our mission</a:t>
            </a:r>
          </a:p>
          <a:p>
            <a:r>
              <a:rPr lang="en-US" baseline="0" dirty="0" smtClean="0"/>
              <a:t>-Educate people in the historic restoration craft</a:t>
            </a:r>
          </a:p>
          <a:p>
            <a:r>
              <a:rPr lang="en-US" baseline="0" dirty="0" smtClean="0"/>
              <a:t>-Teach them a skill that will lead to economic opportunity, a job</a:t>
            </a:r>
          </a:p>
          <a:p>
            <a:r>
              <a:rPr lang="en-US" baseline="0" dirty="0" smtClean="0"/>
              <a:t>-Focus this as an investment in the community</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6</a:t>
            </a:fld>
            <a:endParaRPr lang="en-US"/>
          </a:p>
        </p:txBody>
      </p:sp>
    </p:spTree>
    <p:extLst>
      <p:ext uri="{BB962C8B-B14F-4D97-AF65-F5344CB8AC3E}">
        <p14:creationId xmlns:p14="http://schemas.microsoft.com/office/powerpoint/2010/main" val="380146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 is their mission</a:t>
            </a:r>
          </a:p>
          <a:p>
            <a:endParaRPr lang="en-US" baseline="0" dirty="0" smtClean="0"/>
          </a:p>
          <a:p>
            <a:r>
              <a:rPr lang="en-US" baseline="0" dirty="0" smtClean="0"/>
              <a:t>That brings us to the program’s name and namesake, Samuel Plato</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7</a:t>
            </a:fld>
            <a:endParaRPr lang="en-US"/>
          </a:p>
        </p:txBody>
      </p:sp>
    </p:spTree>
    <p:extLst>
      <p:ext uri="{BB962C8B-B14F-4D97-AF65-F5344CB8AC3E}">
        <p14:creationId xmlns:p14="http://schemas.microsoft.com/office/powerpoint/2010/main" val="203785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Samuel M. Plato (1882-1957) was a prominent African-American architect and builder who not only made important contributions to the African-American community in Louisville but also achieved national recognition for his imaginative designs elsewhere in the country.  When Plato graduated from State University Normal School in Louisville in 1902 and completed his mail-order program in architecture with International Correspondence Schools, he became part of a small pioneering African-American architects who made their mark early in the last century.</a:t>
            </a:r>
          </a:p>
          <a:p>
            <a:r>
              <a:rPr lang="en-US" dirty="0"/>
              <a:t>He was the first African-American to be awarded a contract to build a post office, and he was one of only a few African-American contractors to build federal government defense housing projects during World war II.</a:t>
            </a:r>
          </a:p>
          <a:p>
            <a:r>
              <a:rPr lang="en-US" dirty="0"/>
              <a:t>Plato designed and built a wide variety of buildings, including Greek Revival and Craftsman-style houses, elegant mansions, post offices, banks, churches, schools, office buildings, theaters, and government housing projects. Eight of his buildings are listed on the national Register of Historic places, including the Broadway Temple A.M.E. Zion Church in Louisville</a:t>
            </a:r>
          </a:p>
          <a:p>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8</a:t>
            </a:fld>
            <a:endParaRPr lang="en-US"/>
          </a:p>
        </p:txBody>
      </p:sp>
    </p:spTree>
    <p:extLst>
      <p:ext uri="{BB962C8B-B14F-4D97-AF65-F5344CB8AC3E}">
        <p14:creationId xmlns:p14="http://schemas.microsoft.com/office/powerpoint/2010/main" val="312217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a logo and brand for</a:t>
            </a:r>
            <a:r>
              <a:rPr lang="en-US" baseline="0" dirty="0" smtClean="0"/>
              <a:t> the program:</a:t>
            </a:r>
          </a:p>
          <a:p>
            <a:r>
              <a:rPr lang="en-US" baseline="0" dirty="0" smtClean="0"/>
              <a:t>The Samuel Plato Academy of Historic Preservation Trades</a:t>
            </a:r>
          </a:p>
          <a:p>
            <a:r>
              <a:rPr lang="en-US" baseline="0" dirty="0" smtClean="0"/>
              <a:t>-Notice the postage stamp border as call back to Plato’s work designing Post Offices</a:t>
            </a:r>
            <a:endParaRPr lang="en-US" dirty="0"/>
          </a:p>
        </p:txBody>
      </p:sp>
      <p:sp>
        <p:nvSpPr>
          <p:cNvPr id="4" name="Slide Number Placeholder 3"/>
          <p:cNvSpPr>
            <a:spLocks noGrp="1"/>
          </p:cNvSpPr>
          <p:nvPr>
            <p:ph type="sldNum" sz="quarter" idx="10"/>
          </p:nvPr>
        </p:nvSpPr>
        <p:spPr/>
        <p:txBody>
          <a:bodyPr/>
          <a:lstStyle/>
          <a:p>
            <a:pPr>
              <a:defRPr/>
            </a:pPr>
            <a:fld id="{5B527022-AEAD-4E1F-80D7-9D25D087D873}" type="slidenum">
              <a:rPr lang="en-US" smtClean="0"/>
              <a:pPr>
                <a:defRPr/>
              </a:pPr>
              <a:t>9</a:t>
            </a:fld>
            <a:endParaRPr lang="en-US"/>
          </a:p>
        </p:txBody>
      </p:sp>
    </p:spTree>
    <p:extLst>
      <p:ext uri="{BB962C8B-B14F-4D97-AF65-F5344CB8AC3E}">
        <p14:creationId xmlns:p14="http://schemas.microsoft.com/office/powerpoint/2010/main" val="269844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DFFF6-1216-47DA-9FB5-CC2F3D5A8F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C3D833-8CA4-4374-9252-AA6AB3164B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D6155-071D-4AA2-99AF-62E4FACA03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E5404-289B-4D19-80A2-67805985AB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6804E-A75F-4AA0-BB8B-1860DCA1B1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AAB3C-0C29-4CA8-A917-F4556369C0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183FBD-CBCD-4CF6-8A14-054F2ED9AD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59263B-061A-4033-9730-6A40ACF7E0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4802A7-02CA-44F9-BEEC-6D305F66A4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9B3E9D-721D-47FA-9F9F-63F7A30C83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E6CC0-5663-4FCD-A0D0-25DABD3C9D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EAEDC4-72B0-447F-A568-A23D0D2B4A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D1947"/>
            </a:gs>
            <a:gs pos="50000">
              <a:srgbClr val="64379B"/>
            </a:gs>
            <a:gs pos="100000">
              <a:srgbClr val="2D1947"/>
            </a:gs>
          </a:gsLst>
          <a:lin ang="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3653129-5F48-45A3-B009-4617B665FA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Times New Roman" pitchFamily="18" charset="0"/>
        </a:defRPr>
      </a:lvl2pPr>
      <a:lvl3pPr algn="ctr" rtl="0" eaLnBrk="0" fontAlgn="base" hangingPunct="0">
        <a:spcBef>
          <a:spcPct val="0"/>
        </a:spcBef>
        <a:spcAft>
          <a:spcPct val="0"/>
        </a:spcAft>
        <a:defRPr sz="4400" b="1">
          <a:solidFill>
            <a:schemeClr val="bg1"/>
          </a:solidFill>
          <a:latin typeface="Times New Roman" pitchFamily="18" charset="0"/>
        </a:defRPr>
      </a:lvl3pPr>
      <a:lvl4pPr algn="ctr" rtl="0" eaLnBrk="0" fontAlgn="base" hangingPunct="0">
        <a:spcBef>
          <a:spcPct val="0"/>
        </a:spcBef>
        <a:spcAft>
          <a:spcPct val="0"/>
        </a:spcAft>
        <a:defRPr sz="4400" b="1">
          <a:solidFill>
            <a:schemeClr val="bg1"/>
          </a:solidFill>
          <a:latin typeface="Times New Roman" pitchFamily="18" charset="0"/>
        </a:defRPr>
      </a:lvl4pPr>
      <a:lvl5pPr algn="ctr" rtl="0" eaLnBrk="0" fontAlgn="base" hangingPunct="0">
        <a:spcBef>
          <a:spcPct val="0"/>
        </a:spcBef>
        <a:spcAft>
          <a:spcPct val="0"/>
        </a:spcAft>
        <a:defRPr sz="4400" b="1">
          <a:solidFill>
            <a:schemeClr val="bg1"/>
          </a:solidFill>
          <a:latin typeface="Times New Roman" pitchFamily="18" charset="0"/>
        </a:defRPr>
      </a:lvl5pPr>
      <a:lvl6pPr marL="457200" algn="ctr" rtl="0" fontAlgn="base">
        <a:spcBef>
          <a:spcPct val="0"/>
        </a:spcBef>
        <a:spcAft>
          <a:spcPct val="0"/>
        </a:spcAft>
        <a:defRPr sz="4400" b="1">
          <a:solidFill>
            <a:schemeClr val="bg1"/>
          </a:solidFill>
          <a:latin typeface="Times New Roman" pitchFamily="18" charset="0"/>
        </a:defRPr>
      </a:lvl6pPr>
      <a:lvl7pPr marL="914400" algn="ctr" rtl="0" fontAlgn="base">
        <a:spcBef>
          <a:spcPct val="0"/>
        </a:spcBef>
        <a:spcAft>
          <a:spcPct val="0"/>
        </a:spcAft>
        <a:defRPr sz="4400" b="1">
          <a:solidFill>
            <a:schemeClr val="bg1"/>
          </a:solidFill>
          <a:latin typeface="Times New Roman" pitchFamily="18" charset="0"/>
        </a:defRPr>
      </a:lvl7pPr>
      <a:lvl8pPr marL="1371600" algn="ctr" rtl="0" fontAlgn="base">
        <a:spcBef>
          <a:spcPct val="0"/>
        </a:spcBef>
        <a:spcAft>
          <a:spcPct val="0"/>
        </a:spcAft>
        <a:defRPr sz="4400" b="1">
          <a:solidFill>
            <a:schemeClr val="bg1"/>
          </a:solidFill>
          <a:latin typeface="Times New Roman" pitchFamily="18" charset="0"/>
        </a:defRPr>
      </a:lvl8pPr>
      <a:lvl9pPr marL="1828800" algn="ctr" rtl="0" fontAlgn="base">
        <a:spcBef>
          <a:spcPct val="0"/>
        </a:spcBef>
        <a:spcAft>
          <a:spcPct val="0"/>
        </a:spcAft>
        <a:defRPr sz="4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36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32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800">
          <a:solidFill>
            <a:schemeClr val="bg1"/>
          </a:solidFill>
          <a:latin typeface="+mn-lt"/>
        </a:defRPr>
      </a:lvl3pPr>
      <a:lvl4pPr marL="1600200" indent="-228600" algn="l" rtl="0" eaLnBrk="0" fontAlgn="base" hangingPunct="0">
        <a:spcBef>
          <a:spcPct val="20000"/>
        </a:spcBef>
        <a:spcAft>
          <a:spcPct val="0"/>
        </a:spcAft>
        <a:buClr>
          <a:srgbClr val="FFFF00"/>
        </a:buClr>
        <a:buChar char="–"/>
        <a:defRPr sz="2400">
          <a:solidFill>
            <a:schemeClr val="bg1"/>
          </a:solidFill>
          <a:latin typeface="+mn-lt"/>
        </a:defRPr>
      </a:lvl4pPr>
      <a:lvl5pPr marL="2057400" indent="-228600" algn="l" rtl="0" eaLnBrk="0" fontAlgn="base" hangingPunct="0">
        <a:spcBef>
          <a:spcPct val="20000"/>
        </a:spcBef>
        <a:spcAft>
          <a:spcPct val="0"/>
        </a:spcAft>
        <a:buClr>
          <a:srgbClr val="FFFF00"/>
        </a:buClr>
        <a:buChar char="»"/>
        <a:defRPr sz="2400">
          <a:solidFill>
            <a:schemeClr val="bg1"/>
          </a:solidFill>
          <a:latin typeface="+mn-lt"/>
        </a:defRPr>
      </a:lvl5pPr>
      <a:lvl6pPr marL="2514600" indent="-228600" algn="l" rtl="0" fontAlgn="base">
        <a:spcBef>
          <a:spcPct val="20000"/>
        </a:spcBef>
        <a:spcAft>
          <a:spcPct val="0"/>
        </a:spcAft>
        <a:buClr>
          <a:srgbClr val="FFFF00"/>
        </a:buClr>
        <a:buChar char="»"/>
        <a:defRPr sz="2400">
          <a:solidFill>
            <a:schemeClr val="bg1"/>
          </a:solidFill>
          <a:latin typeface="+mn-lt"/>
        </a:defRPr>
      </a:lvl6pPr>
      <a:lvl7pPr marL="2971800" indent="-228600" algn="l" rtl="0" fontAlgn="base">
        <a:spcBef>
          <a:spcPct val="20000"/>
        </a:spcBef>
        <a:spcAft>
          <a:spcPct val="0"/>
        </a:spcAft>
        <a:buClr>
          <a:srgbClr val="FFFF00"/>
        </a:buClr>
        <a:buChar char="»"/>
        <a:defRPr sz="2400">
          <a:solidFill>
            <a:schemeClr val="bg1"/>
          </a:solidFill>
          <a:latin typeface="+mn-lt"/>
        </a:defRPr>
      </a:lvl7pPr>
      <a:lvl8pPr marL="3429000" indent="-228600" algn="l" rtl="0" fontAlgn="base">
        <a:spcBef>
          <a:spcPct val="20000"/>
        </a:spcBef>
        <a:spcAft>
          <a:spcPct val="0"/>
        </a:spcAft>
        <a:buClr>
          <a:srgbClr val="FFFF00"/>
        </a:buClr>
        <a:buChar char="»"/>
        <a:defRPr sz="2400">
          <a:solidFill>
            <a:schemeClr val="bg1"/>
          </a:solidFill>
          <a:latin typeface="+mn-lt"/>
        </a:defRPr>
      </a:lvl8pPr>
      <a:lvl9pPr marL="3886200" indent="-228600" algn="l" rtl="0" fontAlgn="base">
        <a:spcBef>
          <a:spcPct val="20000"/>
        </a:spcBef>
        <a:spcAft>
          <a:spcPct val="0"/>
        </a:spcAft>
        <a:buClr>
          <a:srgbClr val="FFFF00"/>
        </a:buClr>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courier-journal.com/story/news/local/neighborhoods/2015/07/04/jeff-celebrates-city-freedom-parade/29710489/" TargetMode="External"/><Relationship Id="rId13" Type="http://schemas.openxmlformats.org/officeDocument/2006/relationships/hyperlink" Target="http://www.courier-journal.com/story/news/crime/2014/06/03/whas11-crime-tracker/9911575/" TargetMode="External"/><Relationship Id="rId18" Type="http://schemas.openxmlformats.org/officeDocument/2006/relationships/hyperlink" Target="http://www.courier-journal.com/picture-gallery/news/local/indiana/2015/07/04/gallery--jeffersonville-celebrates-freedom-parade/29705389/" TargetMode="External"/><Relationship Id="rId26" Type="http://schemas.openxmlformats.org/officeDocument/2006/relationships/hyperlink" Target="http://www.courier-journal.com/story/news/local/2015/07/03/go-ape-get-birds-eye-view-forest/29679059/" TargetMode="External"/><Relationship Id="rId3" Type="http://schemas.openxmlformats.org/officeDocument/2006/relationships/image" Target="../media/image20.jpeg"/><Relationship Id="rId21" Type="http://schemas.openxmlformats.org/officeDocument/2006/relationships/hyperlink" Target="http://www.courier-journal.com/story/news/local/neighborhoods/2015/07/04/barralls-bullitt-county/29635449/" TargetMode="External"/><Relationship Id="rId7" Type="http://schemas.openxmlformats.org/officeDocument/2006/relationships/hyperlink" Target="http://www.courier-journal.com/story/news/history/river-city-retro/2015/07/04/locust-grove-shares-american-history-independence-day/29709779/" TargetMode="External"/><Relationship Id="rId12" Type="http://schemas.openxmlformats.org/officeDocument/2006/relationships/hyperlink" Target="http://www.courier-journal.com/story/news/local/2015/07/04/report-possible-water-rescue-in-ohio-river/29726689/" TargetMode="External"/><Relationship Id="rId17" Type="http://schemas.openxmlformats.org/officeDocument/2006/relationships/hyperlink" Target="http://www.courier-journal.com/picture-gallery/news/local/2015/07/04/gallery--bullitt-blast-car-show-in-shepherdsville/29711531/" TargetMode="External"/><Relationship Id="rId25" Type="http://schemas.openxmlformats.org/officeDocument/2006/relationships/hyperlink" Target="http://www.courier-journal.com/story/news/history/river-city-retro/2015/07/02/popular-zehnders-garden-occupied-immense-plot-vicinity-kfc-site-sale-bardstown-road-original-highlands/29624737/" TargetMode="External"/><Relationship Id="rId33" Type="http://schemas.openxmlformats.org/officeDocument/2006/relationships/image" Target="../media/image24.jpeg"/><Relationship Id="rId2" Type="http://schemas.openxmlformats.org/officeDocument/2006/relationships/notesSlide" Target="../notesSlides/notesSlide10.xml"/><Relationship Id="rId16" Type="http://schemas.openxmlformats.org/officeDocument/2006/relationships/hyperlink" Target="http://www.courier-journal.com/picture-gallery/news/local/2015/07/04/gallery--independence-day-at-locust-grove/29712347/" TargetMode="External"/><Relationship Id="rId20" Type="http://schemas.openxmlformats.org/officeDocument/2006/relationships/hyperlink" Target="http://www.courier-journal.com/videos/news/local/2015/07/04/29689567/" TargetMode="External"/><Relationship Id="rId29" Type="http://schemas.openxmlformats.org/officeDocument/2006/relationships/hyperlink" Target="https://account.courier-journal.com/newsletters" TargetMode="External"/><Relationship Id="rId1" Type="http://schemas.openxmlformats.org/officeDocument/2006/relationships/slideLayout" Target="../slideLayouts/slideLayout2.xml"/><Relationship Id="rId6" Type="http://schemas.openxmlformats.org/officeDocument/2006/relationships/hyperlink" Target="http://www.courier-journal.com/story/news/local/2015/07/04/red-white-tunes-orchestra-entertains-pre-fireworks/29719103/" TargetMode="External"/><Relationship Id="rId11" Type="http://schemas.openxmlformats.org/officeDocument/2006/relationships/hyperlink" Target="http://www.courier-journal.com/story/news/local/2015/07/04/patriotic-homecoming-rd-airlift-wing-comes-home/29715825/" TargetMode="External"/><Relationship Id="rId24" Type="http://schemas.openxmlformats.org/officeDocument/2006/relationships/hyperlink" Target="http://www.courier-journal.com/story/tech/science/environment/2015/07/03/forecastle-festival-clean-energy/29662643/" TargetMode="External"/><Relationship Id="rId32" Type="http://schemas.openxmlformats.org/officeDocument/2006/relationships/image" Target="../media/image23.jpeg"/><Relationship Id="rId5" Type="http://schemas.openxmlformats.org/officeDocument/2006/relationships/hyperlink" Target="http://www.courier-journal.com/picture-gallery/news/local/2015/07/04/gallery--the-fourth-on-waterfront-park/29721067/" TargetMode="External"/><Relationship Id="rId15" Type="http://schemas.openxmlformats.org/officeDocument/2006/relationships/hyperlink" Target="http://www.courier-journal.com/picture-gallery/news/local/2015/07/04/gallery--kentucky-airmen-return-home-from-deployment/29714351/" TargetMode="External"/><Relationship Id="rId23" Type="http://schemas.openxmlformats.org/officeDocument/2006/relationships/hyperlink" Target="http://www.courier-journal.com/story/news/local/2015/07/02/new-kentucky-kingdom-coaster-opens/29640233/" TargetMode="External"/><Relationship Id="rId28" Type="http://schemas.openxmlformats.org/officeDocument/2006/relationships/hyperlink" Target="http://www.courier-journal.com/story/news/2015/07/03/louisville-fire-department-suspects-arson--fatal-old-louisville-blaze/29662693/" TargetMode="External"/><Relationship Id="rId10" Type="http://schemas.openxmlformats.org/officeDocument/2006/relationships/hyperlink" Target="http://www.courier-journal.com/story/news/local/2015/07/02/devastated-conn-client-took-life/29626457/" TargetMode="External"/><Relationship Id="rId19" Type="http://schemas.openxmlformats.org/officeDocument/2006/relationships/hyperlink" Target="http://www.courier-journal.com/story/news/local/2015/07/03/crescent-hill-salutes-fourth/29689023/" TargetMode="External"/><Relationship Id="rId31" Type="http://schemas.openxmlformats.org/officeDocument/2006/relationships/image" Target="../media/image22.png"/><Relationship Id="rId4" Type="http://schemas.openxmlformats.org/officeDocument/2006/relationships/hyperlink" Target="http://www.courier-journal.com/media/latest/videos/news/" TargetMode="External"/><Relationship Id="rId9" Type="http://schemas.openxmlformats.org/officeDocument/2006/relationships/hyperlink" Target="http://www.courier-journal.com/story/life/faith/2015/06/29/preacher-right-side-history/29467411/" TargetMode="External"/><Relationship Id="rId14" Type="http://schemas.openxmlformats.org/officeDocument/2006/relationships/hyperlink" Target="http://www.courier-journal.com/story/news/local/indiana/2015/07/04/questions-remain-independent-redistricting-commission/29722545/" TargetMode="External"/><Relationship Id="rId22" Type="http://schemas.openxmlformats.org/officeDocument/2006/relationships/hyperlink" Target="http://www.courier-journal.com/story/news/local/neighborhoods/2015/07/04/roadwork-closes-hazardous-materials-center/29508457/" TargetMode="External"/><Relationship Id="rId27" Type="http://schemas.openxmlformats.org/officeDocument/2006/relationships/hyperlink" Target="http://www.courier-journal.com/story/money/2015/07/03/humana-aetna-social-media/29664887/" TargetMode="External"/><Relationship Id="rId30"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transportation.ky.gov/" TargetMode="Externa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louisvilleky.gov/government/vacant-public-property-administration/purchase-property-metro"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kcaah.org/" TargetMode="External"/><Relationship Id="rId4" Type="http://schemas.openxmlformats.org/officeDocument/2006/relationships/image" Target="../media/image8.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livingnewdeal.org/wp-content/uploads/2015/01/East-Rochester-NY-PO.jpg" TargetMode="External"/><Relationship Id="rId5" Type="http://schemas.openxmlformats.org/officeDocument/2006/relationships/image" Target="../media/image16.jpeg"/><Relationship Id="rId4" Type="http://schemas.openxmlformats.org/officeDocument/2006/relationships/hyperlink" Target="http://wikimarion.org/File:SamuelPlato.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304800" y="381000"/>
            <a:ext cx="4145054" cy="603885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txBox="1">
            <a:spLocks noChangeArrowheads="1"/>
          </p:cNvSpPr>
          <p:nvPr/>
        </p:nvSpPr>
        <p:spPr bwMode="auto">
          <a:xfrm>
            <a:off x="4800600" y="304800"/>
            <a:ext cx="3886200" cy="30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chemeClr val="bg1"/>
                </a:solidFill>
              </a:rPr>
              <a:t>Environmental Justice/Ladders of Opportunity; </a:t>
            </a:r>
            <a:r>
              <a:rPr lang="en-US" sz="2800" b="1" dirty="0" smtClean="0">
                <a:solidFill>
                  <a:schemeClr val="bg1"/>
                </a:solidFill>
              </a:rPr>
              <a:t>The Samuel Plato Academy for Historic </a:t>
            </a:r>
            <a:r>
              <a:rPr lang="en-US" sz="2800" b="1" dirty="0" smtClean="0">
                <a:solidFill>
                  <a:schemeClr val="bg1"/>
                </a:solidFill>
                <a:effectLst>
                  <a:outerShdw blurRad="38100" dist="38100" dir="2700000" algn="tl">
                    <a:srgbClr val="000000">
                      <a:alpha val="43137"/>
                    </a:srgbClr>
                  </a:outerShdw>
                </a:effectLst>
              </a:rPr>
              <a:t>Preservation Trades</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6" name="Picture 3" descr="u:\Forum Journal Article\Forum Journal\Photos\Trolley Barn - After 3.JPG"/>
          <p:cNvPicPr>
            <a:picLocks noChangeAspect="1" noChangeArrowheads="1"/>
          </p:cNvPicPr>
          <p:nvPr/>
        </p:nvPicPr>
        <p:blipFill>
          <a:blip r:embed="rId4" cstate="print"/>
          <a:srcRect/>
          <a:stretch>
            <a:fillRect/>
          </a:stretch>
        </p:blipFill>
        <p:spPr bwMode="auto">
          <a:xfrm>
            <a:off x="5334000" y="3581400"/>
            <a:ext cx="29718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5538" name="Picture 2" descr="A tree casts its shadow on the historic Rosenwald School"/>
          <p:cNvPicPr>
            <a:picLocks noChangeAspect="1" noChangeArrowheads="1"/>
          </p:cNvPicPr>
          <p:nvPr/>
        </p:nvPicPr>
        <p:blipFill>
          <a:blip r:embed="rId3" cstate="print"/>
          <a:srcRect/>
          <a:stretch>
            <a:fillRect/>
          </a:stretch>
        </p:blipFill>
        <p:spPr bwMode="auto">
          <a:xfrm>
            <a:off x="0" y="0"/>
            <a:ext cx="4648200" cy="3486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5613" name="Rectangle 77"/>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14" name="Rectangle 78"/>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PONTOON BOAT CAPSIZES ON OHIO RIVER</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Nine people were aboard a pontoon boat that crashed into the Second Street Bridge and capsized, killing at least 2.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16" name="Rectangle 80"/>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17" name="Rectangle 81"/>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MAYOR FISCHER ON POSSIBLE SALE OF HUMANA</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Louisville's Mayor Greg Fischer talks about the deal for Aetna to purchase Humana.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2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19" name="Rectangle 83"/>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20" name="Rectangle 84"/>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FLEA MARKET SPECTACULAR WILL TEMPT YOUR TASTEBUDS AND WALLET</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Video | Flea Market Spectacular will tempt your tastebuds and wallet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3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22" name="Rectangle 86"/>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23" name="Rectangle 87"/>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YMCA SAFE HOUSE PROGRAM</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Markia Pence spent most of his time in and out of the YMCA Safe House. The program, which allows homeless or dislocated youth time off the streets Mon. thru Fri., has aided in him reaching for higher goals and has become like another family.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4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25" name="Rectangle 89"/>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26" name="Rectangle 90"/>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ALWATAN BAKERY HELPS REFUGEES FEEL CLOSER TO HOME</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Adel Talib talks about the family bakery and how their store helps Middle Eastern refugees feel closer to home this Ramadan season.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5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28" name="Rectangle 92"/>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29" name="Rectangle 93"/>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EXPERIENCE NEW T3 ROLLER COASTER AT KENTUCKY KINGDOM</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POV video: T3 (Terror to the third power) roller coaster preview.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6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31" name="Rectangle 95"/>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32" name="Rectangle 96"/>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FIREFIGHTERS BATTLE OLD LOUISVILLE APARTMENT FIRE</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Just before 8 a.m. Thursday, fire crews responded to a massive house fire in the 1100 block of South 2nd Street.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7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34" name="Rectangle 98"/>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35" name="Rectangle 99"/>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RAW VIDEO FROM FATAL FIRE IN OLD LOUISVILLE</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Firefighters battle the blaze in a three-story residence on South Second Street in Old Louisville.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8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37" name="Rectangle 101"/>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38" name="Rectangle 102"/>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U.S. AIRLINES ARE BEING INVESTIGATED FOR POSSIBLE COLLUSION</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Are we paying more than we should for airline tickets? The Department of Justice is looking into that. The airlines, American (AAL), Delta (DAL), United Continental (UAL) confirmed they are part of the investigation and are cooperating. The Departmen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9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40" name="Rectangle 104"/>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41" name="Rectangle 105"/>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CONFEDERATE FLAG SUPPORTERS ON SITE FOR OBAMA'S VISIT</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Demonstrators show off their "Southern heritage" across the street from where President Obama was speaking Wednesday in Madison, Tenn.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10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43" name="Rectangle 107"/>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44" name="Rectangle 108"/>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THURSDAY'S FORECAST: COLD FRONT STALLS IN THE EAST</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The national weather forecast for Thursday, July 2 calls for thunderstorms in the Mid-Mississippi and Tennessee Valleys, evening thunderstorms from Virginia to New York, and the Great Plains.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11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46" name="Rectangle 110"/>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47" name="Rectangle 111"/>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PIGS ON PARADE AT THE NATIONAL JUNIOR SWINE ASSOCIATION EXHIBITION</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What's it take to show a pig? Dedication and some love from these teens at the swine spectacular that runs through July 4 at the Kentucky state fair grounds.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12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49" name="Rectangle 113"/>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50" name="Rectangle 114"/>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WALMART APOLOGIZES FOR 'ISIS CAKE'</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What's up with Walmart? A Louisiana man was frustrated by his local Walmart after it refused to feature an image of the Confederate flag on a cake he ordered. Testing Walmart's limits, the man then decided to ask for a cake with the ISIL flag.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13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52" name="Rectangle 116"/>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53" name="Rectangle 117"/>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TUESDAY'S FORECAST: STORMY FROM GREAT LAKES TO NORTHEAST</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The national weather forecast for Tuesday, June 30 calls for storms from St. Louis to Detroit, thunderstorms from Louisville to Washington D.C., and showers and thunderstorms along the Gulf Coast.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14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55" name="Rectangle 119"/>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56" name="Rectangle 120"/>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REV. MAURICE "BOJANGLES" BLANCHARD AND DOMINIQUE JAMES GET MARRIAGE LICENSE</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Blanchard and James were among the plaintiffs in Kentucky's gay marriage case, which ended last week with the Supreme Court ruling that same-sex couples in all 50 states have the right to marry.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15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58" name="Rectangle 122"/>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59" name="Rectangle 123"/>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GO APE ROPE COURSE AT JEFFERSONVILLE MEMORIAL FOREST</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CJ reporter Kirby Adams takes you on a first look at the new Go Ape ropes course scheduled to open over the Fourth of July weekend at Jefferson Memorial Forest.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16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61" name="Rectangle 125"/>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62" name="Rectangle 126"/>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JOEL OSTEEN HECKLED DURING CHURCH, SIX ARRESTED</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Police say six people were arrested at Houston's Lakewood Church after heckling Pastor Joel Osteen while he was preaching.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17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64" name="Rectangle 128"/>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65" name="Rectangle 129"/>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BLACK LIVES MATTER VIGIL AT FIRST UNITARIAN CHURCH</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Members of the First Unitarian Church held a Black Lives Matter vigil on Sunday sponsored by the church's Women's Alliance.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18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67" name="Rectangle 131"/>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68" name="Rectangle 132"/>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LOUISVILLE GAY MARRIAGE SUPPORTERS TALK ABOUT 'LANDMARK MOMENT'</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Louisville gay marriage supporters talk about a 'landmark moment' in the country's history.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19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70" name="Rectangle 134"/>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71" name="Rectangle 135"/>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THE SOUNDS OF 1200</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Jecorey "1200" Arthur performed for the crowd at ReSurfaced.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20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73" name="Rectangle 137"/>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74" name="Rectangle 138"/>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VIDEO | NUMBER OF NEWBORNS WITH ADDICTIONS RISES IN 2015</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Dealing with Kentucky's skyrocketing numbers of addicted babies.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21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76" name="Rectangle 140"/>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77" name="Rectangle 141"/>
          <p:cNvSpPr>
            <a:spLocks noChangeArrowheads="1"/>
          </p:cNvSpPr>
          <p:nvPr/>
        </p:nvSpPr>
        <p:spPr bwMode="auto">
          <a:xfrm>
            <a:off x="0" y="914400"/>
            <a:ext cx="2889250" cy="457200"/>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sng" strike="noStrike" cap="none" normalizeH="0" baseline="0" smtClean="0">
                <a:ln>
                  <a:noFill/>
                </a:ln>
                <a:solidFill>
                  <a:srgbClr val="AAAAAA"/>
                </a:solidFill>
                <a:effectLst/>
                <a:latin typeface="Futura Today Light"/>
                <a:cs typeface="Arial" pitchFamily="34" charset="0"/>
              </a:rPr>
              <a:t>RAW: GAY MARRIAGE SUPPORTERS CHEER COURT DECISION</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endParaRPr kumimoji="0" lang="en-US" sz="800" b="0" i="0" u="none" strike="noStrike" cap="none" normalizeH="0" baseline="0" smtClean="0">
              <a:ln>
                <a:noFill/>
              </a:ln>
              <a:solidFill>
                <a:srgbClr val="6666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666666"/>
                </a:solidFill>
                <a:effectLst/>
                <a:latin typeface="Arial" pitchFamily="34" charset="0"/>
                <a:cs typeface="Arial" pitchFamily="34" charset="0"/>
              </a:rPr>
              <a:t>The Supreme Court declared Friday that same-sex couples have a right to marry anywhere in the United States. (June 26) </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22 of 36</a:t>
            </a:r>
            <a:endParaRPr kumimoji="0" lang="en-US" sz="600" b="1" i="0" u="none" strike="noStrike" cap="none" normalizeH="0" baseline="0" smtClean="0">
              <a:ln>
                <a:noFill/>
              </a:ln>
              <a:solidFill>
                <a:srgbClr val="A8A6A9"/>
              </a:solidFill>
              <a:effectLst/>
              <a:latin typeface="Arial" pitchFamily="34" charset="0"/>
              <a:cs typeface="Arial" pitchFamily="34" charset="0"/>
              <a:hlinkClick r:id="rId4"/>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smtClean="0">
                <a:ln>
                  <a:noFill/>
                </a:ln>
                <a:solidFill>
                  <a:srgbClr val="2C2C2C"/>
                </a:solidFill>
                <a:effectLst/>
                <a:latin typeface="Times New Roman" pitchFamily="18" charset="0"/>
                <a:cs typeface="Arial" pitchFamily="34" charset="0"/>
              </a:rPr>
              <a:t> </a:t>
            </a:r>
            <a:r>
              <a:rPr kumimoji="0" lang="en-US" sz="900" b="1" i="0" u="none" strike="noStrike" cap="none" normalizeH="0" baseline="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2C2C2C"/>
              </a:solidFill>
              <a:effectLst/>
              <a:latin typeface="Times New Roman" pitchFamily="18" charset="0"/>
              <a:cs typeface="Arial" pitchFamily="34" charset="0"/>
            </a:endParaRPr>
          </a:p>
        </p:txBody>
      </p:sp>
      <p:sp>
        <p:nvSpPr>
          <p:cNvPr id="65679" name="Rectangle 143"/>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82" name="Rectangle 146"/>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85" name="Rectangle 149"/>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88" name="Rectangle 152"/>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91" name="Rectangle 155"/>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94" name="Rectangle 158"/>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695" name="Rectangle 159"/>
          <p:cNvSpPr>
            <a:spLocks noChangeArrowheads="1"/>
          </p:cNvSpPr>
          <p:nvPr/>
        </p:nvSpPr>
        <p:spPr bwMode="auto">
          <a:xfrm>
            <a:off x="0" y="27415"/>
            <a:ext cx="4930829" cy="2231171"/>
          </a:xfrm>
          <a:prstGeom prst="rect">
            <a:avLst/>
          </a:prstGeom>
          <a:noFill/>
          <a:ln w="9525">
            <a:noFill/>
            <a:miter lim="800000"/>
            <a:headEnd/>
            <a:tailEnd/>
          </a:ln>
          <a:effectLst/>
        </p:spPr>
        <p:txBody>
          <a:bodyPr vert="horz" wrap="none" lIns="12696" tIns="-350727" rIns="12696"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A8A6A9"/>
                </a:solidFill>
                <a:effectLst/>
                <a:latin typeface="Arial" pitchFamily="34" charset="0"/>
                <a:cs typeface="Arial" pitchFamily="34" charset="0"/>
                <a:hlinkClick r:id="rId4"/>
              </a:rPr>
              <a:t>See more video</a:t>
            </a:r>
            <a:endParaRPr kumimoji="0" lang="en-US" sz="900" b="1" i="0" u="none" strike="noStrike" cap="none" normalizeH="0" baseline="0" dirty="0" smtClean="0">
              <a:ln>
                <a:noFill/>
              </a:ln>
              <a:solidFill>
                <a:srgbClr val="2C2C2C"/>
              </a:solidFill>
              <a:effectLst/>
              <a:latin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2C2C2C"/>
                </a:solidFill>
                <a:effectLst/>
                <a:latin typeface="Times New Roman" pitchFamily="18" charset="0"/>
                <a:cs typeface="Arial" pitchFamily="34" charset="0"/>
              </a:rPr>
              <a:t>  </a:t>
            </a:r>
            <a:r>
              <a:rPr kumimoji="0" lang="en-US" sz="15300" b="1" i="0" u="none" strike="noStrike" cap="none" normalizeH="0" baseline="0" dirty="0" smtClean="0">
                <a:ln>
                  <a:noFill/>
                </a:ln>
                <a:solidFill>
                  <a:srgbClr val="2C2C2C"/>
                </a:solidFill>
                <a:effectLst/>
                <a:latin typeface="Times New Roman" pitchFamily="18" charset="0"/>
                <a:cs typeface="Arial" pitchFamily="34" charset="0"/>
              </a:rPr>
              <a:t> </a:t>
            </a:r>
            <a:r>
              <a:rPr kumimoji="0" lang="en-US" sz="900" b="1" i="0" u="none" strike="noStrike" cap="none" normalizeH="0" baseline="0" dirty="0" smtClean="0">
                <a:ln>
                  <a:noFill/>
                </a:ln>
                <a:solidFill>
                  <a:srgbClr val="2C2C2C"/>
                </a:solidFill>
                <a:effectLst/>
                <a:latin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2C2C2C"/>
              </a:solidFill>
              <a:effectLst/>
              <a:latin typeface="Times New Roman" pitchFamily="18" charset="0"/>
              <a:cs typeface="Arial" pitchFamily="34" charset="0"/>
            </a:endParaRPr>
          </a:p>
        </p:txBody>
      </p:sp>
      <p:sp>
        <p:nvSpPr>
          <p:cNvPr id="65697" name="Rectangle 161"/>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00" name="Rectangle 164"/>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03" name="Rectangle 167"/>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06" name="Rectangle 170"/>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09" name="Rectangle 173"/>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12" name="Rectangle 176"/>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15" name="Rectangle 179"/>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18" name="Rectangle 182"/>
          <p:cNvSpPr>
            <a:spLocks noChangeArrowheads="1"/>
          </p:cNvSpPr>
          <p:nvPr/>
        </p:nvSpPr>
        <p:spPr bwMode="auto">
          <a:xfrm>
            <a:off x="0" y="914400"/>
            <a:ext cx="2889250" cy="0"/>
          </a:xfrm>
          <a:prstGeom prst="rect">
            <a:avLst/>
          </a:prstGeom>
          <a:solidFill>
            <a:srgbClr val="000000"/>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32" name="Rectangle 196"/>
          <p:cNvSpPr>
            <a:spLocks noChangeArrowheads="1"/>
          </p:cNvSpPr>
          <p:nvPr/>
        </p:nvSpPr>
        <p:spPr bwMode="auto">
          <a:xfrm>
            <a:off x="0" y="1371600"/>
            <a:ext cx="1841500" cy="0"/>
          </a:xfrm>
          <a:prstGeom prst="rect">
            <a:avLst/>
          </a:prstGeom>
          <a:solidFill>
            <a:srgbClr val="FFFFFF"/>
          </a:solidFill>
          <a:ln w="9525">
            <a:noFill/>
            <a:miter lim="800000"/>
            <a:headEnd/>
            <a:tailEnd/>
          </a:ln>
          <a:effectLst/>
        </p:spPr>
        <p:txBody>
          <a:bodyPr vert="horz" wrap="none" lIns="12696" tIns="30153" rIns="12696" bIns="45720" numCol="1" anchor="ctr" anchorCtr="0" compatLnSpc="1">
            <a:prstTxWarp prst="textNoShape">
              <a:avLst/>
            </a:prstTxWarp>
            <a:spAutoFit/>
          </a:bodyPr>
          <a:lstStyle/>
          <a:p>
            <a:endParaRPr lang="en-US"/>
          </a:p>
        </p:txBody>
      </p:sp>
      <p:sp>
        <p:nvSpPr>
          <p:cNvPr id="65745" name="Rectangle 209"/>
          <p:cNvSpPr>
            <a:spLocks noChangeArrowheads="1"/>
          </p:cNvSpPr>
          <p:nvPr/>
        </p:nvSpPr>
        <p:spPr bwMode="auto">
          <a:xfrm>
            <a:off x="5257800" y="1219200"/>
            <a:ext cx="3352800"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Helvetica"/>
                <a:cs typeface="Arial" pitchFamily="34" charset="0"/>
              </a:rPr>
              <a:t>West End preservation 'boot camp' planned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65555" name="AutoShape 19">
            <a:hlinkClick r:id="rId5"/>
          </p:cNvPr>
          <p:cNvSpPr>
            <a:spLocks noChangeAspect="1" noChangeArrowheads="1"/>
          </p:cNvSpPr>
          <p:nvPr/>
        </p:nvSpPr>
        <p:spPr bwMode="auto">
          <a:xfrm>
            <a:off x="25400" y="99266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56" name="AutoShape 20">
            <a:hlinkClick r:id="rId6"/>
          </p:cNvPr>
          <p:cNvSpPr>
            <a:spLocks noChangeAspect="1" noChangeArrowheads="1"/>
          </p:cNvSpPr>
          <p:nvPr/>
        </p:nvSpPr>
        <p:spPr bwMode="auto">
          <a:xfrm>
            <a:off x="461963" y="109331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57" name="AutoShape 21">
            <a:hlinkClick r:id="rId7"/>
          </p:cNvPr>
          <p:cNvSpPr>
            <a:spLocks noChangeAspect="1" noChangeArrowheads="1"/>
          </p:cNvSpPr>
          <p:nvPr/>
        </p:nvSpPr>
        <p:spPr bwMode="auto">
          <a:xfrm>
            <a:off x="25400" y="131587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58" name="AutoShape 22">
            <a:hlinkClick r:id="rId8"/>
          </p:cNvPr>
          <p:cNvSpPr>
            <a:spLocks noChangeAspect="1" noChangeArrowheads="1"/>
          </p:cNvSpPr>
          <p:nvPr/>
        </p:nvSpPr>
        <p:spPr bwMode="auto">
          <a:xfrm>
            <a:off x="347663" y="141652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59" name="AutoShape 23">
            <a:hlinkClick r:id="rId9"/>
          </p:cNvPr>
          <p:cNvSpPr>
            <a:spLocks noChangeAspect="1" noChangeArrowheads="1"/>
          </p:cNvSpPr>
          <p:nvPr/>
        </p:nvSpPr>
        <p:spPr bwMode="auto">
          <a:xfrm>
            <a:off x="25400" y="163909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0" name="AutoShape 24">
            <a:hlinkClick r:id="rId10"/>
          </p:cNvPr>
          <p:cNvSpPr>
            <a:spLocks noChangeAspect="1" noChangeArrowheads="1"/>
          </p:cNvSpPr>
          <p:nvPr/>
        </p:nvSpPr>
        <p:spPr bwMode="auto">
          <a:xfrm>
            <a:off x="347663" y="173974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1" name="AutoShape 25">
            <a:hlinkClick r:id="rId11"/>
          </p:cNvPr>
          <p:cNvSpPr>
            <a:spLocks noChangeAspect="1" noChangeArrowheads="1"/>
          </p:cNvSpPr>
          <p:nvPr/>
        </p:nvSpPr>
        <p:spPr bwMode="auto">
          <a:xfrm>
            <a:off x="25400" y="196230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2" name="AutoShape 26">
            <a:hlinkClick r:id="rId12"/>
          </p:cNvPr>
          <p:cNvSpPr>
            <a:spLocks noChangeAspect="1" noChangeArrowheads="1"/>
          </p:cNvSpPr>
          <p:nvPr/>
        </p:nvSpPr>
        <p:spPr bwMode="auto">
          <a:xfrm>
            <a:off x="889000" y="206295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3" name="AutoShape 27">
            <a:hlinkClick r:id="rId13"/>
          </p:cNvPr>
          <p:cNvSpPr>
            <a:spLocks noChangeAspect="1" noChangeArrowheads="1"/>
          </p:cNvSpPr>
          <p:nvPr/>
        </p:nvSpPr>
        <p:spPr bwMode="auto">
          <a:xfrm>
            <a:off x="25400" y="228552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4" name="AutoShape 28">
            <a:hlinkClick r:id="rId14"/>
          </p:cNvPr>
          <p:cNvSpPr>
            <a:spLocks noChangeAspect="1" noChangeArrowheads="1"/>
          </p:cNvSpPr>
          <p:nvPr/>
        </p:nvSpPr>
        <p:spPr bwMode="auto">
          <a:xfrm>
            <a:off x="855663" y="238617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5" name="AutoShape 29">
            <a:hlinkClick r:id="rId15"/>
          </p:cNvPr>
          <p:cNvSpPr>
            <a:spLocks noChangeAspect="1" noChangeArrowheads="1"/>
          </p:cNvSpPr>
          <p:nvPr/>
        </p:nvSpPr>
        <p:spPr bwMode="auto">
          <a:xfrm>
            <a:off x="25400" y="260873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6" name="AutoShape 30">
            <a:hlinkClick r:id="rId16"/>
          </p:cNvPr>
          <p:cNvSpPr>
            <a:spLocks noChangeAspect="1" noChangeArrowheads="1"/>
          </p:cNvSpPr>
          <p:nvPr/>
        </p:nvSpPr>
        <p:spPr bwMode="auto">
          <a:xfrm>
            <a:off x="312738" y="270938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7" name="AutoShape 31">
            <a:hlinkClick r:id="rId17"/>
          </p:cNvPr>
          <p:cNvSpPr>
            <a:spLocks noChangeAspect="1" noChangeArrowheads="1"/>
          </p:cNvSpPr>
          <p:nvPr/>
        </p:nvSpPr>
        <p:spPr bwMode="auto">
          <a:xfrm>
            <a:off x="25400" y="293195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8" name="AutoShape 32">
            <a:hlinkClick r:id="rId18"/>
          </p:cNvPr>
          <p:cNvSpPr>
            <a:spLocks noChangeAspect="1" noChangeArrowheads="1"/>
          </p:cNvSpPr>
          <p:nvPr/>
        </p:nvSpPr>
        <p:spPr bwMode="auto">
          <a:xfrm>
            <a:off x="347663" y="303260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69" name="AutoShape 33">
            <a:hlinkClick r:id="rId19"/>
          </p:cNvPr>
          <p:cNvSpPr>
            <a:spLocks noChangeAspect="1" noChangeArrowheads="1"/>
          </p:cNvSpPr>
          <p:nvPr/>
        </p:nvSpPr>
        <p:spPr bwMode="auto">
          <a:xfrm>
            <a:off x="25400" y="325516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0" name="AutoShape 34">
            <a:hlinkClick r:id="rId20"/>
          </p:cNvPr>
          <p:cNvSpPr>
            <a:spLocks noChangeAspect="1" noChangeArrowheads="1"/>
          </p:cNvSpPr>
          <p:nvPr/>
        </p:nvSpPr>
        <p:spPr bwMode="auto">
          <a:xfrm>
            <a:off x="347663" y="335581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1" name="AutoShape 35">
            <a:hlinkClick r:id="rId21"/>
          </p:cNvPr>
          <p:cNvSpPr>
            <a:spLocks noChangeAspect="1" noChangeArrowheads="1"/>
          </p:cNvSpPr>
          <p:nvPr/>
        </p:nvSpPr>
        <p:spPr bwMode="auto">
          <a:xfrm>
            <a:off x="25400" y="357838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2" name="AutoShape 36">
            <a:hlinkClick r:id="rId22"/>
          </p:cNvPr>
          <p:cNvSpPr>
            <a:spLocks noChangeAspect="1" noChangeArrowheads="1"/>
          </p:cNvSpPr>
          <p:nvPr/>
        </p:nvSpPr>
        <p:spPr bwMode="auto">
          <a:xfrm>
            <a:off x="347663" y="367903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3" name="AutoShape 37">
            <a:hlinkClick r:id="rId23"/>
          </p:cNvPr>
          <p:cNvSpPr>
            <a:spLocks noChangeAspect="1" noChangeArrowheads="1"/>
          </p:cNvSpPr>
          <p:nvPr/>
        </p:nvSpPr>
        <p:spPr bwMode="auto">
          <a:xfrm>
            <a:off x="25400" y="390159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4" name="AutoShape 38">
            <a:hlinkClick r:id="rId24"/>
          </p:cNvPr>
          <p:cNvSpPr>
            <a:spLocks noChangeAspect="1" noChangeArrowheads="1"/>
          </p:cNvSpPr>
          <p:nvPr/>
        </p:nvSpPr>
        <p:spPr bwMode="auto">
          <a:xfrm>
            <a:off x="792163" y="400224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5" name="AutoShape 39">
            <a:hlinkClick r:id="rId25"/>
          </p:cNvPr>
          <p:cNvSpPr>
            <a:spLocks noChangeAspect="1" noChangeArrowheads="1"/>
          </p:cNvSpPr>
          <p:nvPr/>
        </p:nvSpPr>
        <p:spPr bwMode="auto">
          <a:xfrm>
            <a:off x="25400" y="422481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6" name="AutoShape 40">
            <a:hlinkClick r:id="rId26"/>
          </p:cNvPr>
          <p:cNvSpPr>
            <a:spLocks noChangeAspect="1" noChangeArrowheads="1"/>
          </p:cNvSpPr>
          <p:nvPr/>
        </p:nvSpPr>
        <p:spPr bwMode="auto">
          <a:xfrm>
            <a:off x="415925" y="432546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7" name="AutoShape 41">
            <a:hlinkClick r:id="rId27"/>
          </p:cNvPr>
          <p:cNvSpPr>
            <a:spLocks noChangeAspect="1" noChangeArrowheads="1"/>
          </p:cNvSpPr>
          <p:nvPr/>
        </p:nvSpPr>
        <p:spPr bwMode="auto">
          <a:xfrm>
            <a:off x="25400" y="454802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8" name="AutoShape 42">
            <a:hlinkClick r:id="rId28"/>
          </p:cNvPr>
          <p:cNvSpPr>
            <a:spLocks noChangeAspect="1" noChangeArrowheads="1"/>
          </p:cNvSpPr>
          <p:nvPr/>
        </p:nvSpPr>
        <p:spPr bwMode="auto">
          <a:xfrm>
            <a:off x="347663" y="464867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79" name="AutoShape 43">
            <a:hlinkClick r:id=""/>
          </p:cNvPr>
          <p:cNvSpPr>
            <a:spLocks noChangeAspect="1" noChangeArrowheads="1"/>
          </p:cNvSpPr>
          <p:nvPr/>
        </p:nvSpPr>
        <p:spPr bwMode="auto">
          <a:xfrm>
            <a:off x="25400" y="487124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0" name="AutoShape 44">
            <a:hlinkClick r:id="rId29"/>
          </p:cNvPr>
          <p:cNvSpPr>
            <a:spLocks noChangeAspect="1" noChangeArrowheads="1"/>
          </p:cNvSpPr>
          <p:nvPr/>
        </p:nvSpPr>
        <p:spPr bwMode="auto">
          <a:xfrm>
            <a:off x="347663" y="497189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1" name="AutoShape 45"/>
          <p:cNvSpPr>
            <a:spLocks noChangeAspect="1" noChangeArrowheads="1"/>
          </p:cNvSpPr>
          <p:nvPr/>
        </p:nvSpPr>
        <p:spPr bwMode="auto">
          <a:xfrm>
            <a:off x="25400" y="519445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2" name="AutoShape 46"/>
          <p:cNvSpPr>
            <a:spLocks noChangeAspect="1" noChangeArrowheads="1"/>
          </p:cNvSpPr>
          <p:nvPr/>
        </p:nvSpPr>
        <p:spPr bwMode="auto">
          <a:xfrm>
            <a:off x="347663" y="529510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3" name="AutoShape 47"/>
          <p:cNvSpPr>
            <a:spLocks noChangeAspect="1" noChangeArrowheads="1"/>
          </p:cNvSpPr>
          <p:nvPr/>
        </p:nvSpPr>
        <p:spPr bwMode="auto">
          <a:xfrm>
            <a:off x="25400" y="551767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4" name="AutoShape 48"/>
          <p:cNvSpPr>
            <a:spLocks noChangeAspect="1" noChangeArrowheads="1"/>
          </p:cNvSpPr>
          <p:nvPr/>
        </p:nvSpPr>
        <p:spPr bwMode="auto">
          <a:xfrm>
            <a:off x="415925" y="561832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5" name="AutoShape 49"/>
          <p:cNvSpPr>
            <a:spLocks noChangeAspect="1" noChangeArrowheads="1"/>
          </p:cNvSpPr>
          <p:nvPr/>
        </p:nvSpPr>
        <p:spPr bwMode="auto">
          <a:xfrm>
            <a:off x="25400" y="584088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6" name="AutoShape 50"/>
          <p:cNvSpPr>
            <a:spLocks noChangeAspect="1" noChangeArrowheads="1"/>
          </p:cNvSpPr>
          <p:nvPr/>
        </p:nvSpPr>
        <p:spPr bwMode="auto">
          <a:xfrm>
            <a:off x="347663" y="594153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7" name="AutoShape 51"/>
          <p:cNvSpPr>
            <a:spLocks noChangeAspect="1" noChangeArrowheads="1"/>
          </p:cNvSpPr>
          <p:nvPr/>
        </p:nvSpPr>
        <p:spPr bwMode="auto">
          <a:xfrm>
            <a:off x="25400" y="616410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8" name="AutoShape 52"/>
          <p:cNvSpPr>
            <a:spLocks noChangeAspect="1" noChangeArrowheads="1"/>
          </p:cNvSpPr>
          <p:nvPr/>
        </p:nvSpPr>
        <p:spPr bwMode="auto">
          <a:xfrm>
            <a:off x="347663" y="626475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89" name="AutoShape 53"/>
          <p:cNvSpPr>
            <a:spLocks noChangeAspect="1" noChangeArrowheads="1"/>
          </p:cNvSpPr>
          <p:nvPr/>
        </p:nvSpPr>
        <p:spPr bwMode="auto">
          <a:xfrm>
            <a:off x="25400" y="648731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0" name="AutoShape 54"/>
          <p:cNvSpPr>
            <a:spLocks noChangeAspect="1" noChangeArrowheads="1"/>
          </p:cNvSpPr>
          <p:nvPr/>
        </p:nvSpPr>
        <p:spPr bwMode="auto">
          <a:xfrm>
            <a:off x="855663" y="658796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1" name="AutoShape 55"/>
          <p:cNvSpPr>
            <a:spLocks noChangeAspect="1" noChangeArrowheads="1"/>
          </p:cNvSpPr>
          <p:nvPr/>
        </p:nvSpPr>
        <p:spPr bwMode="auto">
          <a:xfrm>
            <a:off x="25400" y="681053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2" name="AutoShape 56"/>
          <p:cNvSpPr>
            <a:spLocks noChangeAspect="1" noChangeArrowheads="1"/>
          </p:cNvSpPr>
          <p:nvPr/>
        </p:nvSpPr>
        <p:spPr bwMode="auto">
          <a:xfrm>
            <a:off x="855663" y="691118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3" name="AutoShape 57"/>
          <p:cNvSpPr>
            <a:spLocks noChangeAspect="1" noChangeArrowheads="1"/>
          </p:cNvSpPr>
          <p:nvPr/>
        </p:nvSpPr>
        <p:spPr bwMode="auto">
          <a:xfrm>
            <a:off x="25400" y="713374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4" name="AutoShape 58"/>
          <p:cNvSpPr>
            <a:spLocks noChangeAspect="1" noChangeArrowheads="1"/>
          </p:cNvSpPr>
          <p:nvPr/>
        </p:nvSpPr>
        <p:spPr bwMode="auto">
          <a:xfrm>
            <a:off x="347663" y="723439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5" name="AutoShape 59"/>
          <p:cNvSpPr>
            <a:spLocks noChangeAspect="1" noChangeArrowheads="1"/>
          </p:cNvSpPr>
          <p:nvPr/>
        </p:nvSpPr>
        <p:spPr bwMode="auto">
          <a:xfrm>
            <a:off x="25400" y="745696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6" name="AutoShape 60"/>
          <p:cNvSpPr>
            <a:spLocks noChangeAspect="1" noChangeArrowheads="1"/>
          </p:cNvSpPr>
          <p:nvPr/>
        </p:nvSpPr>
        <p:spPr bwMode="auto">
          <a:xfrm>
            <a:off x="711200" y="755761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7" name="AutoShape 61"/>
          <p:cNvSpPr>
            <a:spLocks noChangeAspect="1" noChangeArrowheads="1"/>
          </p:cNvSpPr>
          <p:nvPr/>
        </p:nvSpPr>
        <p:spPr bwMode="auto">
          <a:xfrm>
            <a:off x="25400" y="778017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8" name="AutoShape 62"/>
          <p:cNvSpPr>
            <a:spLocks noChangeAspect="1" noChangeArrowheads="1"/>
          </p:cNvSpPr>
          <p:nvPr/>
        </p:nvSpPr>
        <p:spPr bwMode="auto">
          <a:xfrm>
            <a:off x="889000" y="788082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99" name="AutoShape 63"/>
          <p:cNvSpPr>
            <a:spLocks noChangeAspect="1" noChangeArrowheads="1"/>
          </p:cNvSpPr>
          <p:nvPr/>
        </p:nvSpPr>
        <p:spPr bwMode="auto">
          <a:xfrm>
            <a:off x="25400" y="810339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600" name="AutoShape 64"/>
          <p:cNvSpPr>
            <a:spLocks noChangeAspect="1" noChangeArrowheads="1"/>
          </p:cNvSpPr>
          <p:nvPr/>
        </p:nvSpPr>
        <p:spPr bwMode="auto">
          <a:xfrm>
            <a:off x="347663" y="820404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601" name="AutoShape 65"/>
          <p:cNvSpPr>
            <a:spLocks noChangeAspect="1" noChangeArrowheads="1"/>
          </p:cNvSpPr>
          <p:nvPr/>
        </p:nvSpPr>
        <p:spPr bwMode="auto">
          <a:xfrm>
            <a:off x="25400" y="842660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602" name="AutoShape 66"/>
          <p:cNvSpPr>
            <a:spLocks noChangeAspect="1" noChangeArrowheads="1"/>
          </p:cNvSpPr>
          <p:nvPr/>
        </p:nvSpPr>
        <p:spPr bwMode="auto">
          <a:xfrm>
            <a:off x="382588" y="8527256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603" name="AutoShape 67"/>
          <p:cNvSpPr>
            <a:spLocks noChangeAspect="1" noChangeArrowheads="1"/>
          </p:cNvSpPr>
          <p:nvPr/>
        </p:nvSpPr>
        <p:spPr bwMode="auto">
          <a:xfrm>
            <a:off x="25400" y="8749823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604" name="AutoShape 68"/>
          <p:cNvSpPr>
            <a:spLocks noChangeAspect="1" noChangeArrowheads="1"/>
          </p:cNvSpPr>
          <p:nvPr/>
        </p:nvSpPr>
        <p:spPr bwMode="auto">
          <a:xfrm>
            <a:off x="322263" y="88504713"/>
            <a:ext cx="200025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605" name="AutoShape 69"/>
          <p:cNvSpPr>
            <a:spLocks noChangeAspect="1" noChangeArrowheads="1"/>
          </p:cNvSpPr>
          <p:nvPr/>
        </p:nvSpPr>
        <p:spPr bwMode="auto">
          <a:xfrm>
            <a:off x="25400" y="90730388"/>
            <a:ext cx="1333500"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612" name="Picture 76" descr="http://www.gannett-cdn.com/-mm-/328423db8e235fe047e485d4f555743d2262bf02/r=x259&amp;c=455x256/http/whas-download.edgesuite.net/video/29729203/29729203_Still.jpg"/>
          <p:cNvPicPr>
            <a:picLocks noChangeAspect="1" noChangeArrowheads="1"/>
          </p:cNvPicPr>
          <p:nvPr/>
        </p:nvPicPr>
        <p:blipFill>
          <a:blip r:embed="rId30" cstate="print"/>
          <a:srcRect/>
          <a:stretch>
            <a:fillRect/>
          </a:stretch>
        </p:blipFill>
        <p:spPr bwMode="auto">
          <a:xfrm>
            <a:off x="41275" y="94260988"/>
            <a:ext cx="4333875" cy="2438400"/>
          </a:xfrm>
          <a:prstGeom prst="rect">
            <a:avLst/>
          </a:prstGeom>
          <a:noFill/>
        </p:spPr>
      </p:pic>
      <p:pic>
        <p:nvPicPr>
          <p:cNvPr id="65723" name="Picture 187" descr="The Courier-Journal"/>
          <p:cNvPicPr>
            <a:picLocks noChangeAspect="1" noChangeArrowheads="1"/>
          </p:cNvPicPr>
          <p:nvPr/>
        </p:nvPicPr>
        <p:blipFill>
          <a:blip r:embed="rId31" cstate="print"/>
          <a:srcRect/>
          <a:stretch>
            <a:fillRect/>
          </a:stretch>
        </p:blipFill>
        <p:spPr bwMode="auto">
          <a:xfrm>
            <a:off x="4738643" y="304800"/>
            <a:ext cx="4405357" cy="654685"/>
          </a:xfrm>
          <a:prstGeom prst="rect">
            <a:avLst/>
          </a:prstGeom>
          <a:noFill/>
        </p:spPr>
      </p:pic>
      <p:sp>
        <p:nvSpPr>
          <p:cNvPr id="65735" name="AutoShape 199"/>
          <p:cNvSpPr>
            <a:spLocks noChangeAspect="1" noChangeArrowheads="1"/>
          </p:cNvSpPr>
          <p:nvPr/>
        </p:nvSpPr>
        <p:spPr bwMode="auto">
          <a:xfrm>
            <a:off x="41275" y="-868363"/>
            <a:ext cx="571500" cy="571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8" name="Picture 6" descr="Youngsters from YouthBuild and other groups learn how"/>
          <p:cNvPicPr>
            <a:picLocks noChangeAspect="1" noChangeArrowheads="1"/>
          </p:cNvPicPr>
          <p:nvPr/>
        </p:nvPicPr>
        <p:blipFill>
          <a:blip r:embed="rId32" cstate="print"/>
          <a:srcRect/>
          <a:stretch>
            <a:fillRect/>
          </a:stretch>
        </p:blipFill>
        <p:spPr bwMode="auto">
          <a:xfrm>
            <a:off x="685800" y="3733800"/>
            <a:ext cx="3505200" cy="2628900"/>
          </a:xfrm>
          <a:prstGeom prst="rect">
            <a:avLst/>
          </a:prstGeom>
          <a:ln w="88900" cap="sq" cmpd="thickThin">
            <a:solidFill>
              <a:srgbClr val="000000"/>
            </a:solidFill>
            <a:prstDash val="solid"/>
            <a:miter lim="800000"/>
          </a:ln>
          <a:effectLst>
            <a:innerShdw blurRad="76200">
              <a:srgbClr val="000000"/>
            </a:innerShdw>
          </a:effectLst>
        </p:spPr>
      </p:pic>
      <p:pic>
        <p:nvPicPr>
          <p:cNvPr id="65747" name="Picture 211" descr="U:\Louisville Bridges\Craftsman Training\Crafts Training Program with Bob Yapp\SPA Pictures\photo5.JPG"/>
          <p:cNvPicPr>
            <a:picLocks noChangeAspect="1" noChangeArrowheads="1"/>
          </p:cNvPicPr>
          <p:nvPr/>
        </p:nvPicPr>
        <p:blipFill>
          <a:blip r:embed="rId33" cstate="print"/>
          <a:srcRect/>
          <a:stretch>
            <a:fillRect/>
          </a:stretch>
        </p:blipFill>
        <p:spPr bwMode="auto">
          <a:xfrm>
            <a:off x="5257800" y="2209800"/>
            <a:ext cx="3200400" cy="4267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Jim Turner, owner of a Detroit restoration business"/>
          <p:cNvPicPr>
            <a:picLocks noChangeAspect="1" noChangeArrowheads="1"/>
          </p:cNvPicPr>
          <p:nvPr/>
        </p:nvPicPr>
        <p:blipFill>
          <a:blip r:embed="rId3" cstate="print"/>
          <a:srcRect/>
          <a:stretch>
            <a:fillRect/>
          </a:stretch>
        </p:blipFill>
        <p:spPr bwMode="auto">
          <a:xfrm>
            <a:off x="228600" y="1371600"/>
            <a:ext cx="4800600" cy="3600451"/>
          </a:xfrm>
          <a:prstGeom prst="rect">
            <a:avLst/>
          </a:prstGeom>
          <a:ln w="88900" cap="sq" cmpd="thickThin">
            <a:solidFill>
              <a:srgbClr val="000000"/>
            </a:solidFill>
            <a:prstDash val="solid"/>
            <a:miter lim="800000"/>
          </a:ln>
          <a:effectLst>
            <a:innerShdw blurRad="76200">
              <a:srgbClr val="000000"/>
            </a:innerShdw>
          </a:effectLst>
        </p:spPr>
      </p:pic>
      <p:pic>
        <p:nvPicPr>
          <p:cNvPr id="48136" name="Picture 8" descr="Youngsters from YouthBuild and other groups learn how"/>
          <p:cNvPicPr>
            <a:picLocks noChangeAspect="1" noChangeArrowheads="1"/>
          </p:cNvPicPr>
          <p:nvPr/>
        </p:nvPicPr>
        <p:blipFill>
          <a:blip r:embed="rId4" cstate="print"/>
          <a:srcRect/>
          <a:stretch>
            <a:fillRect/>
          </a:stretch>
        </p:blipFill>
        <p:spPr bwMode="auto">
          <a:xfrm>
            <a:off x="5334000" y="381000"/>
            <a:ext cx="3429000" cy="2571750"/>
          </a:xfrm>
          <a:prstGeom prst="rect">
            <a:avLst/>
          </a:prstGeom>
          <a:ln w="88900" cap="sq" cmpd="thickThin">
            <a:solidFill>
              <a:srgbClr val="000000"/>
            </a:solidFill>
            <a:prstDash val="solid"/>
            <a:miter lim="800000"/>
          </a:ln>
          <a:effectLst>
            <a:innerShdw blurRad="76200">
              <a:srgbClr val="000000"/>
            </a:innerShdw>
          </a:effectLst>
        </p:spPr>
      </p:pic>
      <p:pic>
        <p:nvPicPr>
          <p:cNvPr id="48138" name="Picture 10" descr="Youngsters from YouthBuild and other groups learn how"/>
          <p:cNvPicPr>
            <a:picLocks noChangeAspect="1" noChangeArrowheads="1"/>
          </p:cNvPicPr>
          <p:nvPr/>
        </p:nvPicPr>
        <p:blipFill>
          <a:blip r:embed="rId5" cstate="print"/>
          <a:srcRect/>
          <a:stretch>
            <a:fillRect/>
          </a:stretch>
        </p:blipFill>
        <p:spPr bwMode="auto">
          <a:xfrm>
            <a:off x="5334000" y="3429000"/>
            <a:ext cx="3556000" cy="2667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381000"/>
            <a:ext cx="9144000" cy="685800"/>
          </a:xfrm>
          <a:prstGeom prst="rect">
            <a:avLst/>
          </a:prstGeom>
          <a:noFill/>
          <a:ln w="9525">
            <a:noFill/>
            <a:miter lim="800000"/>
            <a:headEnd/>
            <a:tailEnd/>
          </a:ln>
        </p:spPr>
        <p:txBody>
          <a:bodyPr anchor="ctr"/>
          <a:lstStyle/>
          <a:p>
            <a:pPr algn="ctr" eaLnBrk="0" hangingPunct="0"/>
            <a:r>
              <a:rPr lang="en-US" sz="3200" b="1" dirty="0" smtClean="0">
                <a:solidFill>
                  <a:schemeClr val="bg1"/>
                </a:solidFill>
              </a:rPr>
              <a:t>Organizational Structure: Train the Trainer </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pic>
        <p:nvPicPr>
          <p:cNvPr id="83970" name="Picture 2" descr="U:\Louisville Bridges\Craftsman Training\Crafts Training Program with Bob Yapp\SPA Pictures\photo10.JPG"/>
          <p:cNvPicPr>
            <a:picLocks noChangeAspect="1" noChangeArrowheads="1"/>
          </p:cNvPicPr>
          <p:nvPr/>
        </p:nvPicPr>
        <p:blipFill>
          <a:blip r:embed="rId3" cstate="print"/>
          <a:srcRect/>
          <a:stretch>
            <a:fillRect/>
          </a:stretch>
        </p:blipFill>
        <p:spPr bwMode="auto">
          <a:xfrm>
            <a:off x="381000" y="1143000"/>
            <a:ext cx="4216400" cy="3162300"/>
          </a:xfrm>
          <a:prstGeom prst="rect">
            <a:avLst/>
          </a:prstGeom>
          <a:ln w="88900" cap="sq" cmpd="thickThin">
            <a:solidFill>
              <a:srgbClr val="000000"/>
            </a:solidFill>
            <a:prstDash val="solid"/>
            <a:miter lim="800000"/>
          </a:ln>
          <a:effectLst>
            <a:innerShdw blurRad="76200">
              <a:srgbClr val="000000"/>
            </a:innerShdw>
          </a:effectLst>
        </p:spPr>
      </p:pic>
      <p:pic>
        <p:nvPicPr>
          <p:cNvPr id="83971" name="Picture 3" descr="U:\Louisville Bridges\Craftsman Training\Crafts Training Program with Bob Yapp\SPA Pictures\photo13.jpeg"/>
          <p:cNvPicPr>
            <a:picLocks noChangeAspect="1" noChangeArrowheads="1"/>
          </p:cNvPicPr>
          <p:nvPr/>
        </p:nvPicPr>
        <p:blipFill>
          <a:blip r:embed="rId4" cstate="print"/>
          <a:srcRect/>
          <a:stretch>
            <a:fillRect/>
          </a:stretch>
        </p:blipFill>
        <p:spPr bwMode="auto">
          <a:xfrm>
            <a:off x="4953000" y="3733800"/>
            <a:ext cx="3759200" cy="28194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3"/>
          <p:cNvSpPr>
            <a:spLocks noChangeArrowheads="1"/>
          </p:cNvSpPr>
          <p:nvPr/>
        </p:nvSpPr>
        <p:spPr bwMode="auto">
          <a:xfrm>
            <a:off x="3886200" y="1828800"/>
            <a:ext cx="5257800" cy="685800"/>
          </a:xfrm>
          <a:prstGeom prst="rect">
            <a:avLst/>
          </a:prstGeom>
          <a:noFill/>
          <a:ln w="9525">
            <a:noFill/>
            <a:miter lim="800000"/>
            <a:headEnd/>
            <a:tailEnd/>
          </a:ln>
        </p:spPr>
        <p:txBody>
          <a:bodyPr anchor="ctr"/>
          <a:lstStyle/>
          <a:p>
            <a:pPr algn="ctr" eaLnBrk="0" hangingPunct="0"/>
            <a:r>
              <a:rPr lang="en-US" sz="2800" b="1" dirty="0" smtClean="0">
                <a:solidFill>
                  <a:schemeClr val="bg1"/>
                </a:solidFill>
              </a:rPr>
              <a:t>July 6-10</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sp>
        <p:nvSpPr>
          <p:cNvPr id="6" name="Rectangle 3"/>
          <p:cNvSpPr>
            <a:spLocks noChangeArrowheads="1"/>
          </p:cNvSpPr>
          <p:nvPr/>
        </p:nvSpPr>
        <p:spPr bwMode="auto">
          <a:xfrm>
            <a:off x="-304800" y="5257800"/>
            <a:ext cx="5257800" cy="1828800"/>
          </a:xfrm>
          <a:prstGeom prst="rect">
            <a:avLst/>
          </a:prstGeom>
          <a:noFill/>
          <a:ln w="9525">
            <a:noFill/>
            <a:miter lim="800000"/>
            <a:headEnd/>
            <a:tailEnd/>
          </a:ln>
        </p:spPr>
        <p:txBody>
          <a:bodyPr anchor="ctr"/>
          <a:lstStyle/>
          <a:p>
            <a:pPr algn="ctr" eaLnBrk="0" hangingPunct="0"/>
            <a:r>
              <a:rPr lang="en-US" sz="2800" b="1" dirty="0" smtClean="0">
                <a:solidFill>
                  <a:schemeClr val="bg1"/>
                </a:solidFill>
              </a:rPr>
              <a:t>Finalize Curriculum</a:t>
            </a:r>
          </a:p>
          <a:p>
            <a:pPr algn="ctr" eaLnBrk="0" hangingPunct="0"/>
            <a:r>
              <a:rPr lang="en-US" sz="2800" b="1" dirty="0" smtClean="0">
                <a:solidFill>
                  <a:schemeClr val="bg1"/>
                </a:solidFill>
              </a:rPr>
              <a:t>Student Enrollment</a:t>
            </a:r>
          </a:p>
          <a:p>
            <a:pPr algn="ctr" eaLnBrk="0" hangingPunct="0"/>
            <a:r>
              <a:rPr lang="en-US" sz="2800" b="1" dirty="0" smtClean="0">
                <a:solidFill>
                  <a:schemeClr val="bg1"/>
                </a:solidFill>
              </a:rPr>
              <a:t>Relationship Building</a:t>
            </a:r>
          </a:p>
          <a:p>
            <a:pPr algn="ctr" eaLnBrk="0" hangingPunct="0"/>
            <a:r>
              <a:rPr lang="en-US" sz="2800" b="1" dirty="0" smtClean="0">
                <a:solidFill>
                  <a:schemeClr val="bg1"/>
                </a:solidFill>
              </a:rPr>
              <a:t>Community Engagement</a:t>
            </a:r>
          </a:p>
          <a:p>
            <a:pPr algn="ctr" eaLnBrk="0" hangingPunct="0"/>
            <a:r>
              <a:rPr lang="en-US" sz="2800" b="1" dirty="0" smtClean="0">
                <a:solidFill>
                  <a:schemeClr val="bg1"/>
                </a:solidFill>
              </a:rPr>
              <a:t>Job Placement</a:t>
            </a:r>
          </a:p>
          <a:p>
            <a:pPr algn="ctr" eaLnBrk="0" hangingPunct="0"/>
            <a:r>
              <a:rPr lang="en-US" sz="4400" b="1" dirty="0">
                <a:solidFill>
                  <a:schemeClr val="bg1"/>
                </a:solidFill>
              </a:rPr>
              <a:t/>
            </a:r>
            <a:br>
              <a:rPr lang="en-US" sz="4400" b="1" dirty="0">
                <a:solidFill>
                  <a:schemeClr val="bg1"/>
                </a:solidFill>
              </a:rPr>
            </a:b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66800" y="381000"/>
            <a:ext cx="6934200" cy="685800"/>
          </a:xfrm>
          <a:prstGeom prst="rect">
            <a:avLst/>
          </a:prstGeom>
          <a:noFill/>
          <a:ln w="9525">
            <a:noFill/>
            <a:miter lim="800000"/>
            <a:headEnd/>
            <a:tailEnd/>
          </a:ln>
        </p:spPr>
        <p:txBody>
          <a:bodyPr anchor="ctr"/>
          <a:lstStyle/>
          <a:p>
            <a:pPr algn="ctr" eaLnBrk="0" hangingPunct="0"/>
            <a:r>
              <a:rPr lang="en-US" sz="4000" b="1" dirty="0" smtClean="0">
                <a:solidFill>
                  <a:schemeClr val="bg1"/>
                </a:solidFill>
              </a:rPr>
              <a:t>Second Train the Trainer </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sp>
        <p:nvSpPr>
          <p:cNvPr id="5" name="Rectangle 3"/>
          <p:cNvSpPr>
            <a:spLocks noChangeArrowheads="1"/>
          </p:cNvSpPr>
          <p:nvPr/>
        </p:nvSpPr>
        <p:spPr bwMode="auto">
          <a:xfrm>
            <a:off x="3886200" y="1371600"/>
            <a:ext cx="5257800" cy="685800"/>
          </a:xfrm>
          <a:prstGeom prst="rect">
            <a:avLst/>
          </a:prstGeom>
          <a:noFill/>
          <a:ln w="9525">
            <a:noFill/>
            <a:miter lim="800000"/>
            <a:headEnd/>
            <a:tailEnd/>
          </a:ln>
        </p:spPr>
        <p:txBody>
          <a:bodyPr anchor="ctr"/>
          <a:lstStyle/>
          <a:p>
            <a:pPr algn="ctr" eaLnBrk="0" hangingPunct="0"/>
            <a:r>
              <a:rPr lang="en-US" sz="2800" b="1" dirty="0" smtClean="0">
                <a:solidFill>
                  <a:schemeClr val="bg1"/>
                </a:solidFill>
              </a:rPr>
              <a:t>August 17-21</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38699" y="2628901"/>
            <a:ext cx="3962401" cy="2971800"/>
          </a:xfrm>
          <a:prstGeom prst="rect">
            <a:avLst/>
          </a:prstGeom>
          <a:ln w="88900" cap="sq" cmpd="thickThin">
            <a:solidFill>
              <a:srgbClr val="000000"/>
            </a:solidFill>
            <a:prstDash val="solid"/>
            <a:miter lim="800000"/>
          </a:ln>
          <a:effectLst>
            <a:innerShdw blurRad="76200">
              <a:srgbClr val="000000"/>
            </a:innerShdw>
          </a:effectLst>
        </p:spPr>
      </p:pic>
      <p:pic>
        <p:nvPicPr>
          <p:cNvPr id="84994" name="Picture 2" descr="U:\Louisville Bridges\Craftsman Training\Crafts Training Program with Bob Yapp\SPA Pictures\Equipment Day\photo 25.JPG"/>
          <p:cNvPicPr>
            <a:picLocks noChangeAspect="1" noChangeArrowheads="1"/>
          </p:cNvPicPr>
          <p:nvPr/>
        </p:nvPicPr>
        <p:blipFill>
          <a:blip r:embed="rId4" cstate="print"/>
          <a:srcRect/>
          <a:stretch>
            <a:fillRect/>
          </a:stretch>
        </p:blipFill>
        <p:spPr bwMode="auto">
          <a:xfrm>
            <a:off x="381000" y="1066800"/>
            <a:ext cx="3810000" cy="508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sz="3200" dirty="0" smtClean="0"/>
              <a:t>Facility Improvements and Equipment</a:t>
            </a:r>
            <a:endParaRPr lang="en-US" sz="3200" dirty="0"/>
          </a:p>
        </p:txBody>
      </p:sp>
      <p:pic>
        <p:nvPicPr>
          <p:cNvPr id="89090" name="Picture 2" descr="U:\Louisville Bridges\Craftsman Training\Crafts Training Program with Bob Yapp\SPA Pictures\photo 27.JPG"/>
          <p:cNvPicPr>
            <a:picLocks noChangeAspect="1" noChangeArrowheads="1"/>
          </p:cNvPicPr>
          <p:nvPr/>
        </p:nvPicPr>
        <p:blipFill>
          <a:blip r:embed="rId3" cstate="print"/>
          <a:srcRect/>
          <a:stretch>
            <a:fillRect/>
          </a:stretch>
        </p:blipFill>
        <p:spPr bwMode="auto">
          <a:xfrm>
            <a:off x="533400" y="1066800"/>
            <a:ext cx="41148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9091" name="Picture 3" descr="U:\Louisville Bridges\Craftsman Training\Crafts Training Program with Bob Yapp\SPA Pictures\Russell Hall\photo 4.JPG"/>
          <p:cNvPicPr>
            <a:picLocks noChangeAspect="1" noChangeArrowheads="1"/>
          </p:cNvPicPr>
          <p:nvPr/>
        </p:nvPicPr>
        <p:blipFill>
          <a:blip r:embed="rId4" cstate="print"/>
          <a:srcRect/>
          <a:stretch>
            <a:fillRect/>
          </a:stretch>
        </p:blipFill>
        <p:spPr bwMode="auto">
          <a:xfrm>
            <a:off x="4724400" y="3429000"/>
            <a:ext cx="4216400"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U:\Louisville Bridges\Craftsman Training\Crafts Training Program with Bob Yapp\SPA Pictures\Equipment Day\IMG_0568.JPG"/>
          <p:cNvPicPr>
            <a:picLocks noChangeAspect="1" noChangeArrowheads="1"/>
          </p:cNvPicPr>
          <p:nvPr/>
        </p:nvPicPr>
        <p:blipFill>
          <a:blip r:embed="rId3" cstate="print"/>
          <a:srcRect/>
          <a:stretch>
            <a:fillRect/>
          </a:stretch>
        </p:blipFill>
        <p:spPr bwMode="auto">
          <a:xfrm>
            <a:off x="5562600" y="2286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1140" name="Picture 4" descr="U:\Louisville Bridges\Craftsman Training\Crafts Training Program with Bob Yapp\SPA Pictures\Equipment Day\photo 29.JPG"/>
          <p:cNvPicPr>
            <a:picLocks noChangeAspect="1" noChangeArrowheads="1"/>
          </p:cNvPicPr>
          <p:nvPr/>
        </p:nvPicPr>
        <p:blipFill>
          <a:blip r:embed="rId4" cstate="print"/>
          <a:srcRect/>
          <a:stretch>
            <a:fillRect/>
          </a:stretch>
        </p:blipFill>
        <p:spPr bwMode="auto">
          <a:xfrm>
            <a:off x="304800" y="304800"/>
            <a:ext cx="502920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1141" name="Picture 5" descr="U:\Louisville Bridges\Craftsman Training\Crafts Training Program with Bob Yapp\SPA Pictures\Equipment Day\IMG_0571.JPG"/>
          <p:cNvPicPr>
            <a:picLocks noChangeAspect="1" noChangeArrowheads="1"/>
          </p:cNvPicPr>
          <p:nvPr/>
        </p:nvPicPr>
        <p:blipFill>
          <a:blip r:embed="rId5" cstate="print"/>
          <a:srcRect/>
          <a:stretch>
            <a:fillRect/>
          </a:stretch>
        </p:blipFill>
        <p:spPr bwMode="auto">
          <a:xfrm>
            <a:off x="4419600" y="2971800"/>
            <a:ext cx="3657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1142" name="Picture 6" descr="U:\Louisville Bridges\Craftsman Training\Crafts Training Program with Bob Yapp\SPA Pictures\Equipment Day\IMG_0573.JPG"/>
          <p:cNvPicPr>
            <a:picLocks noChangeAspect="1" noChangeArrowheads="1"/>
          </p:cNvPicPr>
          <p:nvPr/>
        </p:nvPicPr>
        <p:blipFill>
          <a:blip r:embed="rId6" cstate="print"/>
          <a:srcRect/>
          <a:stretch>
            <a:fillRect/>
          </a:stretch>
        </p:blipFill>
        <p:spPr bwMode="auto">
          <a:xfrm>
            <a:off x="609600" y="3886200"/>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057400" y="228600"/>
            <a:ext cx="5257800" cy="685800"/>
          </a:xfrm>
          <a:prstGeom prst="rect">
            <a:avLst/>
          </a:prstGeom>
          <a:noFill/>
          <a:ln w="9525">
            <a:noFill/>
            <a:miter lim="800000"/>
            <a:headEnd/>
            <a:tailEnd/>
          </a:ln>
        </p:spPr>
        <p:txBody>
          <a:bodyPr anchor="ctr"/>
          <a:lstStyle/>
          <a:p>
            <a:pPr algn="ctr" eaLnBrk="0" hangingPunct="0"/>
            <a:r>
              <a:rPr lang="en-US" sz="4000" b="1" dirty="0" smtClean="0">
                <a:solidFill>
                  <a:schemeClr val="bg1"/>
                </a:solidFill>
              </a:rPr>
              <a:t>Starting the Program </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sp>
        <p:nvSpPr>
          <p:cNvPr id="6" name="Rectangle 3"/>
          <p:cNvSpPr>
            <a:spLocks noChangeArrowheads="1"/>
          </p:cNvSpPr>
          <p:nvPr/>
        </p:nvSpPr>
        <p:spPr bwMode="auto">
          <a:xfrm>
            <a:off x="609600" y="1371600"/>
            <a:ext cx="7086600" cy="5943600"/>
          </a:xfrm>
          <a:prstGeom prst="rect">
            <a:avLst/>
          </a:prstGeom>
          <a:noFill/>
          <a:ln w="9525">
            <a:noFill/>
            <a:miter lim="800000"/>
            <a:headEnd/>
            <a:tailEnd/>
          </a:ln>
        </p:spPr>
        <p:txBody>
          <a:bodyPr anchor="ctr"/>
          <a:lstStyle/>
          <a:p>
            <a:pPr eaLnBrk="0" hangingPunct="0"/>
            <a:r>
              <a:rPr lang="en-US" sz="2800" b="1" dirty="0" smtClean="0">
                <a:solidFill>
                  <a:schemeClr val="bg1"/>
                </a:solidFill>
              </a:rPr>
              <a:t>Identify our Partners</a:t>
            </a:r>
          </a:p>
          <a:p>
            <a:pPr eaLnBrk="0" hangingPunct="0"/>
            <a:r>
              <a:rPr lang="en-US" sz="2800" b="1" dirty="0" smtClean="0">
                <a:solidFill>
                  <a:schemeClr val="bg1"/>
                </a:solidFill>
              </a:rPr>
              <a:t>Identify a Consultant</a:t>
            </a:r>
          </a:p>
          <a:p>
            <a:pPr eaLnBrk="0" hangingPunct="0"/>
            <a:r>
              <a:rPr lang="en-US" sz="2800" b="1" dirty="0" smtClean="0">
                <a:solidFill>
                  <a:schemeClr val="bg1"/>
                </a:solidFill>
              </a:rPr>
              <a:t>Identify Stakeholders</a:t>
            </a:r>
          </a:p>
          <a:p>
            <a:pPr eaLnBrk="0" hangingPunct="0"/>
            <a:r>
              <a:rPr lang="en-US" sz="2800" b="1" dirty="0" smtClean="0">
                <a:solidFill>
                  <a:schemeClr val="bg1"/>
                </a:solidFill>
              </a:rPr>
              <a:t>Identify Board Members – 501c3 Inc.</a:t>
            </a:r>
          </a:p>
          <a:p>
            <a:pPr eaLnBrk="0" hangingPunct="0"/>
            <a:r>
              <a:rPr lang="en-US" sz="2800" b="1" dirty="0" smtClean="0">
                <a:solidFill>
                  <a:schemeClr val="bg1"/>
                </a:solidFill>
              </a:rPr>
              <a:t>Hire Public Outreach/Mentor Position</a:t>
            </a:r>
          </a:p>
          <a:p>
            <a:pPr eaLnBrk="0" hangingPunct="0"/>
            <a:r>
              <a:rPr lang="en-US" sz="2800" b="1" dirty="0" smtClean="0">
                <a:solidFill>
                  <a:schemeClr val="bg1"/>
                </a:solidFill>
              </a:rPr>
              <a:t>Create a Certifiable Curriculum</a:t>
            </a:r>
          </a:p>
          <a:p>
            <a:pPr eaLnBrk="0" hangingPunct="0"/>
            <a:r>
              <a:rPr lang="en-US" sz="2800" b="1" dirty="0" smtClean="0">
                <a:solidFill>
                  <a:schemeClr val="bg1"/>
                </a:solidFill>
              </a:rPr>
              <a:t>Identify a Program Administrator</a:t>
            </a:r>
          </a:p>
          <a:p>
            <a:pPr eaLnBrk="0" hangingPunct="0"/>
            <a:r>
              <a:rPr lang="en-US" sz="2800" b="1" dirty="0" smtClean="0">
                <a:solidFill>
                  <a:schemeClr val="bg1"/>
                </a:solidFill>
              </a:rPr>
              <a:t>Identify a Program Instructor</a:t>
            </a:r>
          </a:p>
          <a:p>
            <a:pPr eaLnBrk="0" hangingPunct="0"/>
            <a:r>
              <a:rPr lang="en-US" sz="2800" b="1" dirty="0" smtClean="0">
                <a:solidFill>
                  <a:schemeClr val="bg1"/>
                </a:solidFill>
              </a:rPr>
              <a:t>Identify Students </a:t>
            </a:r>
          </a:p>
          <a:p>
            <a:pPr eaLnBrk="0" hangingPunct="0"/>
            <a:r>
              <a:rPr lang="en-US" sz="2800" b="1" dirty="0" smtClean="0">
                <a:solidFill>
                  <a:schemeClr val="bg1"/>
                </a:solidFill>
              </a:rPr>
              <a:t>RFP to Build Out Russell Hall (Building C)</a:t>
            </a:r>
          </a:p>
          <a:p>
            <a:pPr eaLnBrk="0" hangingPunct="0"/>
            <a:r>
              <a:rPr lang="en-US" sz="2800" b="1" dirty="0" smtClean="0">
                <a:solidFill>
                  <a:schemeClr val="bg1"/>
                </a:solidFill>
              </a:rPr>
              <a:t>Purchased Shop Equipment</a:t>
            </a:r>
          </a:p>
          <a:p>
            <a:pPr eaLnBrk="0" hangingPunct="0"/>
            <a:r>
              <a:rPr lang="en-US" sz="2800" b="1" dirty="0" smtClean="0">
                <a:solidFill>
                  <a:schemeClr val="bg1"/>
                </a:solidFill>
              </a:rPr>
              <a:t>Identified a Project House</a:t>
            </a:r>
          </a:p>
          <a:p>
            <a:pPr eaLnBrk="0" hangingPunct="0"/>
            <a:r>
              <a:rPr lang="en-US" sz="2800" b="1" dirty="0" smtClean="0">
                <a:solidFill>
                  <a:schemeClr val="bg1"/>
                </a:solidFill>
              </a:rPr>
              <a:t>Developing a Marketing Plan</a:t>
            </a:r>
          </a:p>
          <a:p>
            <a:pPr eaLnBrk="0" hangingPunct="0"/>
            <a:r>
              <a:rPr lang="en-US" sz="2800" b="1" dirty="0" smtClean="0">
                <a:solidFill>
                  <a:schemeClr val="bg1"/>
                </a:solidFill>
              </a:rPr>
              <a:t>Prepare for Program Implementation</a:t>
            </a:r>
          </a:p>
          <a:p>
            <a:pPr eaLnBrk="0" hangingPunct="0"/>
            <a:endParaRPr lang="en-US" sz="2800" b="1" dirty="0" smtClean="0">
              <a:solidFill>
                <a:schemeClr val="bg1"/>
              </a:solidFill>
            </a:endParaRPr>
          </a:p>
          <a:p>
            <a:pPr eaLnBrk="0" hangingPunct="0"/>
            <a:r>
              <a:rPr lang="en-US" sz="2800" b="1" dirty="0" smtClean="0">
                <a:solidFill>
                  <a:schemeClr val="bg1"/>
                </a:solidFill>
              </a:rPr>
              <a:t> </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sz="3200" dirty="0" smtClean="0"/>
              <a:t>Samuel Plato Academy Foundation, Inc.</a:t>
            </a:r>
            <a:endParaRPr lang="en-US" sz="3200" dirty="0"/>
          </a:p>
        </p:txBody>
      </p:sp>
      <p:pic>
        <p:nvPicPr>
          <p:cNvPr id="88066" name="Picture 2" descr="U:\Louisville Bridges\Craftsman Training\Crafts Training Program with Bob Yapp\SPA Pictures\Samuel Plato's House\photo 55.JPG"/>
          <p:cNvPicPr>
            <a:picLocks noChangeAspect="1" noChangeArrowheads="1"/>
          </p:cNvPicPr>
          <p:nvPr/>
        </p:nvPicPr>
        <p:blipFill>
          <a:blip r:embed="rId3" cstate="print"/>
          <a:srcRect/>
          <a:stretch>
            <a:fillRect/>
          </a:stretch>
        </p:blipFill>
        <p:spPr bwMode="auto">
          <a:xfrm>
            <a:off x="457200" y="1600200"/>
            <a:ext cx="3581400" cy="477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8067" name="Picture 3" descr="U:\Louisville Bridges\Craftsman Training\Crafts Training Program with Bob Yapp\SPA Pictures\Samuel Plato's House\photo 60.JPG"/>
          <p:cNvPicPr>
            <a:picLocks noChangeAspect="1" noChangeArrowheads="1"/>
          </p:cNvPicPr>
          <p:nvPr/>
        </p:nvPicPr>
        <p:blipFill>
          <a:blip r:embed="rId4" cstate="print"/>
          <a:srcRect/>
          <a:stretch>
            <a:fillRect/>
          </a:stretch>
        </p:blipFill>
        <p:spPr bwMode="auto">
          <a:xfrm>
            <a:off x="4343400" y="1066800"/>
            <a:ext cx="350520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8068" name="Picture 4" descr="U:\Louisville Bridges\Craftsman Training\Crafts Training Program with Bob Yapp\SPA Pictures\Project House\photo 47.JPG"/>
          <p:cNvPicPr>
            <a:picLocks noChangeAspect="1" noChangeArrowheads="1"/>
          </p:cNvPicPr>
          <p:nvPr/>
        </p:nvPicPr>
        <p:blipFill>
          <a:blip r:embed="rId5" cstate="print"/>
          <a:srcRect/>
          <a:stretch>
            <a:fillRect/>
          </a:stretch>
        </p:blipFill>
        <p:spPr bwMode="auto">
          <a:xfrm>
            <a:off x="5257800" y="3886200"/>
            <a:ext cx="3606800"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KYTC—Art of the Possible</a:t>
            </a:r>
            <a:endParaRPr lang="en-US" dirty="0"/>
          </a:p>
        </p:txBody>
      </p:sp>
      <p:sp>
        <p:nvSpPr>
          <p:cNvPr id="3" name="Content Placeholder 2"/>
          <p:cNvSpPr>
            <a:spLocks noGrp="1"/>
          </p:cNvSpPr>
          <p:nvPr>
            <p:ph idx="1"/>
          </p:nvPr>
        </p:nvSpPr>
        <p:spPr/>
        <p:txBody>
          <a:bodyPr/>
          <a:lstStyle/>
          <a:p>
            <a:r>
              <a:rPr lang="en-US" dirty="0" smtClean="0"/>
              <a:t>Challenges</a:t>
            </a:r>
          </a:p>
          <a:p>
            <a:pPr lvl="1"/>
            <a:r>
              <a:rPr lang="en-US" dirty="0" smtClean="0"/>
              <a:t>Funding</a:t>
            </a:r>
          </a:p>
          <a:p>
            <a:pPr lvl="1"/>
            <a:r>
              <a:rPr lang="en-US" dirty="0" smtClean="0"/>
              <a:t>Building Lease</a:t>
            </a:r>
          </a:p>
          <a:p>
            <a:pPr lvl="1"/>
            <a:r>
              <a:rPr lang="en-US" dirty="0" smtClean="0"/>
              <a:t>Purchasing</a:t>
            </a:r>
          </a:p>
          <a:p>
            <a:pPr lvl="1"/>
            <a:r>
              <a:rPr lang="en-US" dirty="0" smtClean="0"/>
              <a:t>Personnel</a:t>
            </a:r>
          </a:p>
          <a:p>
            <a:pPr lvl="1"/>
            <a:r>
              <a:rPr lang="en-US" dirty="0" smtClean="0"/>
              <a:t>Team Acquisition</a:t>
            </a:r>
          </a:p>
          <a:p>
            <a:pPr lvl="1">
              <a:buNone/>
            </a:pPr>
            <a:r>
              <a:rPr lang="en-US" sz="4400" dirty="0" smtClean="0">
                <a:solidFill>
                  <a:srgbClr val="FFFF00"/>
                </a:solidFill>
              </a:rPr>
              <a:t>We’re overcoming all of them!</a:t>
            </a:r>
            <a:endParaRPr lang="en-US" sz="4400" dirty="0">
              <a:solidFill>
                <a:srgbClr val="FFFF00"/>
              </a:solidFill>
            </a:endParaRPr>
          </a:p>
        </p:txBody>
      </p:sp>
      <p:pic>
        <p:nvPicPr>
          <p:cNvPr id="88066" name="Picture 2" descr="Image result for art of the possible"/>
          <p:cNvPicPr>
            <a:picLocks noChangeAspect="1" noChangeArrowheads="1"/>
          </p:cNvPicPr>
          <p:nvPr/>
        </p:nvPicPr>
        <p:blipFill>
          <a:blip r:embed="rId3" cstate="print"/>
          <a:srcRect/>
          <a:stretch>
            <a:fillRect/>
          </a:stretch>
        </p:blipFill>
        <p:spPr bwMode="auto">
          <a:xfrm>
            <a:off x="4076503" y="1600200"/>
            <a:ext cx="4534097"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457200"/>
            <a:ext cx="6553200" cy="1143000"/>
          </a:xfrm>
        </p:spPr>
        <p:txBody>
          <a:bodyPr/>
          <a:lstStyle/>
          <a:p>
            <a:r>
              <a:rPr lang="en-US" sz="4000" dirty="0" smtClean="0"/>
              <a:t>Louisville-Southern Indiana  Ohio River Bridges Project</a:t>
            </a:r>
            <a:br>
              <a:rPr lang="en-US" sz="4000" dirty="0" smtClean="0"/>
            </a:br>
            <a:r>
              <a:rPr lang="en-US" sz="2400" dirty="0" smtClean="0"/>
              <a:t>Louisville, Kentucky &amp; Southern Indiana</a:t>
            </a:r>
          </a:p>
        </p:txBody>
      </p:sp>
      <p:pic>
        <p:nvPicPr>
          <p:cNvPr id="10244" name="Picture 7" descr="homepage-map"/>
          <p:cNvPicPr>
            <a:picLocks noChangeAspect="1" noChangeArrowheads="1"/>
          </p:cNvPicPr>
          <p:nvPr/>
        </p:nvPicPr>
        <p:blipFill>
          <a:blip r:embed="rId3" cstate="print"/>
          <a:srcRect/>
          <a:stretch>
            <a:fillRect/>
          </a:stretch>
        </p:blipFill>
        <p:spPr bwMode="auto">
          <a:xfrm>
            <a:off x="457200" y="2133600"/>
            <a:ext cx="5193437" cy="3962400"/>
          </a:xfrm>
          <a:prstGeom prst="rect">
            <a:avLst/>
          </a:prstGeom>
          <a:noFill/>
          <a:ln w="25400">
            <a:solidFill>
              <a:srgbClr val="000000"/>
            </a:solidFill>
            <a:miter lim="800000"/>
            <a:headEnd/>
            <a:tailEnd/>
          </a:ln>
        </p:spPr>
      </p:pic>
      <p:pic>
        <p:nvPicPr>
          <p:cNvPr id="394242" name="Picture 2" descr="u:\Forum Journal Article\Forum Journal\Photos\Trolley Barn - After.JPG"/>
          <p:cNvPicPr>
            <a:picLocks noChangeAspect="1" noChangeArrowheads="1"/>
          </p:cNvPicPr>
          <p:nvPr/>
        </p:nvPicPr>
        <p:blipFill>
          <a:blip r:embed="rId4" cstate="print"/>
          <a:srcRect/>
          <a:stretch>
            <a:fillRect/>
          </a:stretch>
        </p:blipFill>
        <p:spPr bwMode="auto">
          <a:xfrm>
            <a:off x="5943600" y="3886200"/>
            <a:ext cx="28194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8" name="Picture 15" descr="Description"/>
          <p:cNvPicPr>
            <a:picLocks noChangeAspect="1" noChangeArrowheads="1"/>
          </p:cNvPicPr>
          <p:nvPr/>
        </p:nvPicPr>
        <p:blipFill>
          <a:blip r:embed="rId5" cstate="print"/>
          <a:srcRect/>
          <a:stretch>
            <a:fillRect/>
          </a:stretch>
        </p:blipFill>
        <p:spPr bwMode="auto">
          <a:xfrm>
            <a:off x="5943600" y="2057400"/>
            <a:ext cx="2828925" cy="1617663"/>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828800" y="838200"/>
            <a:ext cx="5257800" cy="685800"/>
          </a:xfrm>
          <a:prstGeom prst="rect">
            <a:avLst/>
          </a:prstGeom>
          <a:noFill/>
          <a:ln w="9525">
            <a:noFill/>
            <a:miter lim="800000"/>
            <a:headEnd/>
            <a:tailEnd/>
          </a:ln>
        </p:spPr>
        <p:txBody>
          <a:bodyPr anchor="ctr"/>
          <a:lstStyle/>
          <a:p>
            <a:pPr algn="ctr" eaLnBrk="0" hangingPunct="0"/>
            <a:r>
              <a:rPr lang="en-US" sz="2800" b="1" dirty="0" smtClean="0">
                <a:solidFill>
                  <a:schemeClr val="bg1"/>
                </a:solidFill>
              </a:rPr>
              <a:t>Revised 2012 Record of Decision</a:t>
            </a:r>
            <a:r>
              <a:rPr lang="en-US" sz="4400" b="1" dirty="0" smtClean="0">
                <a:solidFill>
                  <a:schemeClr val="bg1"/>
                </a:solidFill>
              </a:rPr>
              <a:t> </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sp>
        <p:nvSpPr>
          <p:cNvPr id="4" name="Rectangle 3"/>
          <p:cNvSpPr/>
          <p:nvPr/>
        </p:nvSpPr>
        <p:spPr>
          <a:xfrm>
            <a:off x="533400" y="1600200"/>
            <a:ext cx="8077200" cy="3539430"/>
          </a:xfrm>
          <a:prstGeom prst="rect">
            <a:avLst/>
          </a:prstGeom>
        </p:spPr>
        <p:txBody>
          <a:bodyPr wrap="square">
            <a:spAutoFit/>
          </a:bodyPr>
          <a:lstStyle/>
          <a:p>
            <a:r>
              <a:rPr lang="en-US" sz="2800" dirty="0" smtClean="0">
                <a:solidFill>
                  <a:schemeClr val="bg1"/>
                </a:solidFill>
              </a:rPr>
              <a:t>4.3.1 The Minority Historic Rehabilitation Craftsman Training  Program will be developed and implemented in the reconstructed Trolley Barn that houses the Kentucky Center for African-American Heritage (KCAAH). The following commitments should be included in a Memorandum of Understanding (MOU) with SHPO for the development and operation of the Craftsman Training Program:</a:t>
            </a:r>
            <a:endParaRPr lang="en-US" sz="2800" dirty="0">
              <a:solidFill>
                <a:schemeClr val="bg1"/>
              </a:solidFill>
            </a:endParaRPr>
          </a:p>
        </p:txBody>
      </p:sp>
      <p:pic>
        <p:nvPicPr>
          <p:cNvPr id="65538" name="Picture 2" descr="Image result for John Carr engin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505200" cy="5234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ipe(down)">
                                      <p:cBhvr>
                                        <p:cTn id="7" dur="580">
                                          <p:stCondLst>
                                            <p:cond delay="0"/>
                                          </p:stCondLst>
                                        </p:cTn>
                                        <p:tgtEl>
                                          <p:spTgt spid="65538"/>
                                        </p:tgtEl>
                                      </p:cBhvr>
                                    </p:animEffect>
                                    <p:anim calcmode="lin" valueType="num">
                                      <p:cBhvr>
                                        <p:cTn id="8" dur="1822" tmFilter="0,0; 0.14,0.36; 0.43,0.73; 0.71,0.91; 1.0,1.0">
                                          <p:stCondLst>
                                            <p:cond delay="0"/>
                                          </p:stCondLst>
                                        </p:cTn>
                                        <p:tgtEl>
                                          <p:spTgt spid="655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38"/>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38"/>
                                        </p:tgtEl>
                                      </p:cBhvr>
                                      <p:to x="100000" y="60000"/>
                                    </p:animScale>
                                    <p:animScale>
                                      <p:cBhvr>
                                        <p:cTn id="14" dur="166" decel="50000">
                                          <p:stCondLst>
                                            <p:cond delay="676"/>
                                          </p:stCondLst>
                                        </p:cTn>
                                        <p:tgtEl>
                                          <p:spTgt spid="65538"/>
                                        </p:tgtEl>
                                      </p:cBhvr>
                                      <p:to x="100000" y="100000"/>
                                    </p:animScale>
                                    <p:animScale>
                                      <p:cBhvr>
                                        <p:cTn id="15" dur="26">
                                          <p:stCondLst>
                                            <p:cond delay="1312"/>
                                          </p:stCondLst>
                                        </p:cTn>
                                        <p:tgtEl>
                                          <p:spTgt spid="65538"/>
                                        </p:tgtEl>
                                      </p:cBhvr>
                                      <p:to x="100000" y="80000"/>
                                    </p:animScale>
                                    <p:animScale>
                                      <p:cBhvr>
                                        <p:cTn id="16" dur="166" decel="50000">
                                          <p:stCondLst>
                                            <p:cond delay="1338"/>
                                          </p:stCondLst>
                                        </p:cTn>
                                        <p:tgtEl>
                                          <p:spTgt spid="65538"/>
                                        </p:tgtEl>
                                      </p:cBhvr>
                                      <p:to x="100000" y="100000"/>
                                    </p:animScale>
                                    <p:animScale>
                                      <p:cBhvr>
                                        <p:cTn id="17" dur="26">
                                          <p:stCondLst>
                                            <p:cond delay="1642"/>
                                          </p:stCondLst>
                                        </p:cTn>
                                        <p:tgtEl>
                                          <p:spTgt spid="65538"/>
                                        </p:tgtEl>
                                      </p:cBhvr>
                                      <p:to x="100000" y="90000"/>
                                    </p:animScale>
                                    <p:animScale>
                                      <p:cBhvr>
                                        <p:cTn id="18" dur="166" decel="50000">
                                          <p:stCondLst>
                                            <p:cond delay="1668"/>
                                          </p:stCondLst>
                                        </p:cTn>
                                        <p:tgtEl>
                                          <p:spTgt spid="65538"/>
                                        </p:tgtEl>
                                      </p:cBhvr>
                                      <p:to x="100000" y="100000"/>
                                    </p:animScale>
                                    <p:animScale>
                                      <p:cBhvr>
                                        <p:cTn id="19" dur="26">
                                          <p:stCondLst>
                                            <p:cond delay="1808"/>
                                          </p:stCondLst>
                                        </p:cTn>
                                        <p:tgtEl>
                                          <p:spTgt spid="65538"/>
                                        </p:tgtEl>
                                      </p:cBhvr>
                                      <p:to x="100000" y="95000"/>
                                    </p:animScale>
                                    <p:animScale>
                                      <p:cBhvr>
                                        <p:cTn id="20" dur="166" decel="50000">
                                          <p:stCondLst>
                                            <p:cond delay="1834"/>
                                          </p:stCondLst>
                                        </p:cTn>
                                        <p:tgtEl>
                                          <p:spTgt spid="655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65538"/>
                                        </p:tgtEl>
                                      </p:cBhvr>
                                    </p:animEffect>
                                    <p:anim calcmode="lin" valueType="num">
                                      <p:cBhvr>
                                        <p:cTn id="25" dur="2000"/>
                                        <p:tgtEl>
                                          <p:spTgt spid="6553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65538"/>
                                        </p:tgtEl>
                                        <p:attrNameLst>
                                          <p:attrName>ppt_h</p:attrName>
                                        </p:attrNameLst>
                                      </p:cBhvr>
                                      <p:tavLst>
                                        <p:tav tm="0">
                                          <p:val>
                                            <p:strVal val="ppt_h"/>
                                          </p:val>
                                        </p:tav>
                                        <p:tav tm="100000">
                                          <p:val>
                                            <p:strVal val="ppt_h"/>
                                          </p:val>
                                        </p:tav>
                                      </p:tavLst>
                                    </p:anim>
                                    <p:set>
                                      <p:cBhvr>
                                        <p:cTn id="27" dur="1" fill="hold">
                                          <p:stCondLst>
                                            <p:cond delay="1999"/>
                                          </p:stCondLst>
                                        </p:cTn>
                                        <p:tgtEl>
                                          <p:spTgt spid="65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534400" cy="5909310"/>
          </a:xfrm>
          <a:prstGeom prst="rect">
            <a:avLst/>
          </a:prstGeom>
        </p:spPr>
        <p:txBody>
          <a:bodyPr wrap="square">
            <a:spAutoFit/>
          </a:bodyPr>
          <a:lstStyle/>
          <a:p>
            <a:r>
              <a:rPr lang="en-US" sz="1800" b="1" dirty="0" smtClean="0">
                <a:solidFill>
                  <a:schemeClr val="bg1"/>
                </a:solidFill>
              </a:rPr>
              <a:t>1. </a:t>
            </a:r>
            <a:r>
              <a:rPr lang="en-US" sz="1800" dirty="0" smtClean="0">
                <a:solidFill>
                  <a:schemeClr val="bg1"/>
                </a:solidFill>
              </a:rPr>
              <a:t>Funding in the amount of $1,500,000 will be made available to KY SHPO to implement and operate the Craftsman Training Program with the requirement that the program operate for a minimum of three years.</a:t>
            </a:r>
          </a:p>
          <a:p>
            <a:r>
              <a:rPr lang="en-US" sz="1800" b="1" dirty="0" smtClean="0">
                <a:solidFill>
                  <a:schemeClr val="bg1"/>
                </a:solidFill>
              </a:rPr>
              <a:t>2. </a:t>
            </a:r>
            <a:r>
              <a:rPr lang="en-US" sz="1800" dirty="0" smtClean="0">
                <a:solidFill>
                  <a:schemeClr val="bg1"/>
                </a:solidFill>
              </a:rPr>
              <a:t>A Craftsman Training Board consisting of volunteers familiar with craftsman training and/or DBE initiatives shall be appointed to oversee and make recommendations to the SHPO and/or a Bridges Project DBE Committee. The Board will be responsible for the operation of the program, which will include hiring of staff, the purchase of equipment and tools for the training, and the development of a curriculum.</a:t>
            </a:r>
          </a:p>
          <a:p>
            <a:r>
              <a:rPr lang="en-US" sz="1800" b="1" dirty="0" smtClean="0">
                <a:solidFill>
                  <a:schemeClr val="bg1"/>
                </a:solidFill>
              </a:rPr>
              <a:t>3. </a:t>
            </a:r>
            <a:r>
              <a:rPr lang="en-US" sz="1800" dirty="0" smtClean="0">
                <a:solidFill>
                  <a:schemeClr val="bg1"/>
                </a:solidFill>
              </a:rPr>
              <a:t>The Craftsman Training Board will also be responsible for determination of the proper expenditure of the $1,500,000. The Board will develop a plan for these expenditures and will make recommendations for how the program could be sustained beyond this initial investment from KYTC. The recommendation will identify availability of future funding from other sources beyond the $1,500,000 maximum provided by KYTC.</a:t>
            </a:r>
          </a:p>
          <a:p>
            <a:r>
              <a:rPr lang="en-US" sz="1800" b="1" dirty="0" smtClean="0">
                <a:solidFill>
                  <a:schemeClr val="bg1"/>
                </a:solidFill>
              </a:rPr>
              <a:t>4. </a:t>
            </a:r>
            <a:r>
              <a:rPr lang="en-US" sz="1800" dirty="0" smtClean="0">
                <a:solidFill>
                  <a:schemeClr val="bg1"/>
                </a:solidFill>
              </a:rPr>
              <a:t>All materials, tools and equipment purchased with mitigation funds to support the Craftsman Training Program may be purchased at salvage value by the Kentucky Heritage Council at the conclusion of the three-year mitigation commitment or returned to the Federal Highway Administration.</a:t>
            </a:r>
          </a:p>
          <a:p>
            <a:r>
              <a:rPr lang="en-US" sz="1800" b="1" dirty="0" smtClean="0">
                <a:solidFill>
                  <a:schemeClr val="bg1"/>
                </a:solidFill>
              </a:rPr>
              <a:t>5. </a:t>
            </a:r>
            <a:r>
              <a:rPr lang="en-US" sz="1800" dirty="0" smtClean="0">
                <a:solidFill>
                  <a:schemeClr val="bg1"/>
                </a:solidFill>
              </a:rPr>
              <a:t>The Craftsman Training Board will recommend a person to serve as an Executive Director, which will be a paid permanent position. The Executive Director must be familiar with the trades taught in the curriculum and will serve as one of the instructors.</a:t>
            </a:r>
          </a:p>
          <a:p>
            <a:r>
              <a:rPr lang="en-US" sz="1800" b="1" dirty="0" smtClean="0">
                <a:solidFill>
                  <a:schemeClr val="bg1"/>
                </a:solidFill>
              </a:rPr>
              <a:t>6. </a:t>
            </a:r>
            <a:r>
              <a:rPr lang="en-US" sz="1800" dirty="0" smtClean="0">
                <a:solidFill>
                  <a:schemeClr val="bg1"/>
                </a:solidFill>
              </a:rPr>
              <a:t>The Kentucky SHPO will provide the general oversight of the operation of the program.</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Kentucky Community and Technical College System"/>
          <p:cNvPicPr>
            <a:picLocks noChangeAspect="1" noChangeArrowheads="1"/>
          </p:cNvPicPr>
          <p:nvPr/>
        </p:nvPicPr>
        <p:blipFill>
          <a:blip r:embed="rId3" cstate="print"/>
          <a:srcRect/>
          <a:stretch>
            <a:fillRect/>
          </a:stretch>
        </p:blipFill>
        <p:spPr bwMode="auto">
          <a:xfrm>
            <a:off x="304800" y="304800"/>
            <a:ext cx="8239328" cy="533400"/>
          </a:xfrm>
          <a:prstGeom prst="rect">
            <a:avLst/>
          </a:prstGeom>
          <a:noFill/>
        </p:spPr>
      </p:pic>
      <p:pic>
        <p:nvPicPr>
          <p:cNvPr id="5" name="Picture 7" descr="KHC logo - Newest"/>
          <p:cNvPicPr>
            <a:picLocks noChangeAspect="1" noChangeArrowheads="1"/>
          </p:cNvPicPr>
          <p:nvPr/>
        </p:nvPicPr>
        <p:blipFill>
          <a:blip r:embed="rId4" cstate="print"/>
          <a:srcRect/>
          <a:stretch>
            <a:fillRect/>
          </a:stretch>
        </p:blipFill>
        <p:spPr bwMode="auto">
          <a:xfrm>
            <a:off x="533400" y="1143000"/>
            <a:ext cx="2812579" cy="1457324"/>
          </a:xfrm>
          <a:prstGeom prst="rect">
            <a:avLst/>
          </a:prstGeom>
          <a:noFill/>
        </p:spPr>
      </p:pic>
      <p:pic>
        <p:nvPicPr>
          <p:cNvPr id="72711" name="Picture 7" descr="City of Louisville Seal"/>
          <p:cNvPicPr>
            <a:picLocks noChangeAspect="1" noChangeArrowheads="1"/>
          </p:cNvPicPr>
          <p:nvPr/>
        </p:nvPicPr>
        <p:blipFill>
          <a:blip r:embed="rId5" cstate="print"/>
          <a:srcRect/>
          <a:stretch>
            <a:fillRect/>
          </a:stretch>
        </p:blipFill>
        <p:spPr bwMode="auto">
          <a:xfrm>
            <a:off x="3352800" y="2971800"/>
            <a:ext cx="1933575" cy="1933575"/>
          </a:xfrm>
          <a:prstGeom prst="rect">
            <a:avLst/>
          </a:prstGeom>
          <a:noFill/>
        </p:spPr>
      </p:pic>
      <p:pic>
        <p:nvPicPr>
          <p:cNvPr id="72713" name="Picture 9" descr="VAPSTAT">
            <a:hlinkClick r:id="rId6"/>
          </p:cNvPr>
          <p:cNvPicPr>
            <a:picLocks noChangeAspect="1" noChangeArrowheads="1"/>
          </p:cNvPicPr>
          <p:nvPr/>
        </p:nvPicPr>
        <p:blipFill>
          <a:blip r:embed="rId7" cstate="print"/>
          <a:srcRect/>
          <a:stretch>
            <a:fillRect/>
          </a:stretch>
        </p:blipFill>
        <p:spPr bwMode="auto">
          <a:xfrm>
            <a:off x="4648200" y="4572000"/>
            <a:ext cx="3848100" cy="1847089"/>
          </a:xfrm>
          <a:prstGeom prst="rect">
            <a:avLst/>
          </a:prstGeom>
          <a:noFill/>
        </p:spPr>
      </p:pic>
      <p:pic>
        <p:nvPicPr>
          <p:cNvPr id="72715" name="Picture 11" descr="Kentucky Transportation Cabinet">
            <a:hlinkClick r:id="rId8"/>
          </p:cNvPr>
          <p:cNvPicPr>
            <a:picLocks noChangeAspect="1" noChangeArrowheads="1"/>
          </p:cNvPicPr>
          <p:nvPr/>
        </p:nvPicPr>
        <p:blipFill>
          <a:blip r:embed="rId9" cstate="print"/>
          <a:srcRect/>
          <a:stretch>
            <a:fillRect/>
          </a:stretch>
        </p:blipFill>
        <p:spPr bwMode="auto">
          <a:xfrm>
            <a:off x="5715000" y="1143000"/>
            <a:ext cx="2666998" cy="2667000"/>
          </a:xfrm>
          <a:prstGeom prst="rect">
            <a:avLst/>
          </a:prstGeom>
          <a:noFill/>
        </p:spPr>
      </p:pic>
      <p:pic>
        <p:nvPicPr>
          <p:cNvPr id="72717" name="Picture 13" descr=" logo">
            <a:hlinkClick r:id="rId10" tooltip="Home"/>
          </p:cNvPr>
          <p:cNvPicPr>
            <a:picLocks noChangeAspect="1" noChangeArrowheads="1"/>
          </p:cNvPicPr>
          <p:nvPr/>
        </p:nvPicPr>
        <p:blipFill>
          <a:blip r:embed="rId11" cstate="print"/>
          <a:srcRect/>
          <a:stretch>
            <a:fillRect/>
          </a:stretch>
        </p:blipFill>
        <p:spPr bwMode="auto">
          <a:xfrm>
            <a:off x="685800" y="2659608"/>
            <a:ext cx="2038350" cy="41983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572000" cy="1143000"/>
          </a:xfrm>
        </p:spPr>
        <p:txBody>
          <a:bodyPr/>
          <a:lstStyle/>
          <a:p>
            <a:r>
              <a:rPr lang="en-US" dirty="0" smtClean="0"/>
              <a:t>Challenges</a:t>
            </a:r>
            <a:endParaRPr lang="en-US" dirty="0"/>
          </a:p>
        </p:txBody>
      </p:sp>
      <p:pic>
        <p:nvPicPr>
          <p:cNvPr id="86018" name="Picture 2" descr="U:\Louisville Bridges\Craftsman Training\Crafts Training Program with Bob Yapp\SPA Pictures\photo 51.JPG"/>
          <p:cNvPicPr>
            <a:picLocks noChangeAspect="1" noChangeArrowheads="1"/>
          </p:cNvPicPr>
          <p:nvPr/>
        </p:nvPicPr>
        <p:blipFill>
          <a:blip r:embed="rId3" cstate="print"/>
          <a:srcRect/>
          <a:stretch>
            <a:fillRect/>
          </a:stretch>
        </p:blipFill>
        <p:spPr bwMode="auto">
          <a:xfrm>
            <a:off x="4000500" y="0"/>
            <a:ext cx="5143500" cy="6858000"/>
          </a:xfrm>
          <a:prstGeom prst="rect">
            <a:avLst/>
          </a:prstGeom>
          <a:noFill/>
        </p:spPr>
      </p:pic>
      <p:sp>
        <p:nvSpPr>
          <p:cNvPr id="7" name="Rectangle 3"/>
          <p:cNvSpPr>
            <a:spLocks noChangeArrowheads="1"/>
          </p:cNvSpPr>
          <p:nvPr/>
        </p:nvSpPr>
        <p:spPr bwMode="auto">
          <a:xfrm>
            <a:off x="0" y="1600200"/>
            <a:ext cx="7391400" cy="4953000"/>
          </a:xfrm>
          <a:prstGeom prst="rect">
            <a:avLst/>
          </a:prstGeom>
          <a:noFill/>
          <a:ln w="9525">
            <a:noFill/>
            <a:miter lim="800000"/>
            <a:headEnd/>
            <a:tailEnd/>
          </a:ln>
        </p:spPr>
        <p:txBody>
          <a:bodyPr anchor="ctr"/>
          <a:lstStyle/>
          <a:p>
            <a:pPr eaLnBrk="0" hangingPunct="0"/>
            <a:r>
              <a:rPr lang="en-US" sz="2800" b="1" dirty="0" smtClean="0">
                <a:solidFill>
                  <a:schemeClr val="bg1"/>
                </a:solidFill>
              </a:rPr>
              <a:t>Management</a:t>
            </a:r>
          </a:p>
          <a:p>
            <a:pPr eaLnBrk="0" hangingPunct="0"/>
            <a:r>
              <a:rPr lang="en-US" sz="2800" b="1" dirty="0" smtClean="0">
                <a:solidFill>
                  <a:schemeClr val="bg1"/>
                </a:solidFill>
              </a:rPr>
              <a:t>Organizational Structure</a:t>
            </a:r>
          </a:p>
          <a:p>
            <a:pPr eaLnBrk="0" hangingPunct="0"/>
            <a:r>
              <a:rPr lang="en-US" sz="2800" b="1" dirty="0" smtClean="0">
                <a:solidFill>
                  <a:schemeClr val="bg1"/>
                </a:solidFill>
              </a:rPr>
              <a:t>Community Engagement</a:t>
            </a:r>
          </a:p>
          <a:p>
            <a:pPr eaLnBrk="0" hangingPunct="0"/>
            <a:r>
              <a:rPr lang="en-US" sz="2800" b="1" dirty="0" smtClean="0">
                <a:solidFill>
                  <a:schemeClr val="bg1"/>
                </a:solidFill>
              </a:rPr>
              <a:t>Expertise</a:t>
            </a:r>
          </a:p>
          <a:p>
            <a:pPr eaLnBrk="0" hangingPunct="0"/>
            <a:r>
              <a:rPr lang="en-US" sz="2800" b="1" dirty="0" smtClean="0">
                <a:solidFill>
                  <a:schemeClr val="bg1"/>
                </a:solidFill>
              </a:rPr>
              <a:t>Facility</a:t>
            </a:r>
          </a:p>
          <a:p>
            <a:pPr eaLnBrk="0" hangingPunct="0"/>
            <a:r>
              <a:rPr lang="en-US" sz="2800" b="1" dirty="0" smtClean="0">
                <a:solidFill>
                  <a:schemeClr val="bg1"/>
                </a:solidFill>
              </a:rPr>
              <a:t>Goals – Educational</a:t>
            </a:r>
          </a:p>
          <a:p>
            <a:pPr eaLnBrk="0" hangingPunct="0"/>
            <a:r>
              <a:rPr lang="en-US" sz="2800" b="1" dirty="0" smtClean="0">
                <a:solidFill>
                  <a:schemeClr val="bg1"/>
                </a:solidFill>
              </a:rPr>
              <a:t>             Job Creation</a:t>
            </a:r>
          </a:p>
          <a:p>
            <a:pPr eaLnBrk="0" hangingPunct="0"/>
            <a:r>
              <a:rPr lang="en-US" sz="2800" b="1" dirty="0" smtClean="0">
                <a:solidFill>
                  <a:schemeClr val="bg1"/>
                </a:solidFill>
              </a:rPr>
              <a:t>             Community</a:t>
            </a:r>
          </a:p>
          <a:p>
            <a:pPr eaLnBrk="0" hangingPunct="0"/>
            <a:endParaRPr lang="en-US" sz="2800" b="1" dirty="0" smtClean="0">
              <a:solidFill>
                <a:schemeClr val="bg1"/>
              </a:solidFill>
            </a:endParaRPr>
          </a:p>
          <a:p>
            <a:pPr algn="ctr" eaLnBrk="0" hangingPunct="0"/>
            <a:r>
              <a:rPr lang="en-US" sz="4400" b="1" dirty="0">
                <a:solidFill>
                  <a:schemeClr val="bg1"/>
                </a:solidFill>
              </a:rPr>
              <a:t/>
            </a:r>
            <a:br>
              <a:rPr lang="en-US" sz="4400" b="1" dirty="0">
                <a:solidFill>
                  <a:schemeClr val="bg1"/>
                </a:solidFill>
              </a:rPr>
            </a:b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38200" y="1295400"/>
            <a:ext cx="5257800" cy="685800"/>
          </a:xfrm>
          <a:prstGeom prst="rect">
            <a:avLst/>
          </a:prstGeom>
          <a:noFill/>
          <a:ln w="9525">
            <a:noFill/>
            <a:miter lim="800000"/>
            <a:headEnd/>
            <a:tailEnd/>
          </a:ln>
        </p:spPr>
        <p:txBody>
          <a:bodyPr anchor="ctr"/>
          <a:lstStyle/>
          <a:p>
            <a:pPr algn="ctr" eaLnBrk="0" hangingPunct="0"/>
            <a:r>
              <a:rPr lang="en-US" sz="4000" b="1" dirty="0" smtClean="0">
                <a:solidFill>
                  <a:schemeClr val="bg1"/>
                </a:solidFill>
              </a:rPr>
              <a:t>SPA Mission, Goals and Structure </a:t>
            </a:r>
            <a:r>
              <a:rPr lang="en-US" sz="4400" b="1" dirty="0">
                <a:solidFill>
                  <a:schemeClr val="bg1"/>
                </a:solidFill>
              </a:rPr>
              <a:t/>
            </a:r>
            <a:br>
              <a:rPr lang="en-US" sz="4400" b="1" dirty="0">
                <a:solidFill>
                  <a:schemeClr val="bg1"/>
                </a:solidFill>
              </a:rPr>
            </a:br>
            <a:endParaRPr lang="en-US" sz="2800" b="1" dirty="0">
              <a:solidFill>
                <a:schemeClr val="bg1"/>
              </a:solidFill>
            </a:endParaRPr>
          </a:p>
        </p:txBody>
      </p:sp>
      <p:pic>
        <p:nvPicPr>
          <p:cNvPr id="71682" name="Picture 2" descr="Plato2"/>
          <p:cNvPicPr>
            <a:picLocks noChangeAspect="1" noChangeArrowheads="1"/>
          </p:cNvPicPr>
          <p:nvPr/>
        </p:nvPicPr>
        <p:blipFill>
          <a:blip r:embed="rId3" cstate="print"/>
          <a:srcRect t="10710" b="909"/>
          <a:stretch>
            <a:fillRect/>
          </a:stretch>
        </p:blipFill>
        <p:spPr bwMode="auto">
          <a:xfrm>
            <a:off x="6477000" y="304800"/>
            <a:ext cx="2208212" cy="2843212"/>
          </a:xfrm>
          <a:prstGeom prst="rect">
            <a:avLst/>
          </a:prstGeom>
          <a:ln w="88900" cap="sq" cmpd="thickThin">
            <a:solidFill>
              <a:srgbClr val="000000"/>
            </a:solidFill>
            <a:prstDash val="solid"/>
            <a:miter lim="800000"/>
          </a:ln>
          <a:effectLst>
            <a:innerShdw blurRad="76200">
              <a:srgbClr val="000000"/>
            </a:innerShdw>
          </a:effectLst>
        </p:spPr>
      </p:pic>
      <p:sp>
        <p:nvSpPr>
          <p:cNvPr id="5" name="Rectangle 3"/>
          <p:cNvSpPr>
            <a:spLocks noChangeArrowheads="1"/>
          </p:cNvSpPr>
          <p:nvPr/>
        </p:nvSpPr>
        <p:spPr bwMode="auto">
          <a:xfrm>
            <a:off x="457200" y="2057400"/>
            <a:ext cx="8686800" cy="5334000"/>
          </a:xfrm>
          <a:prstGeom prst="rect">
            <a:avLst/>
          </a:prstGeom>
          <a:noFill/>
          <a:ln w="9525">
            <a:noFill/>
            <a:miter lim="800000"/>
            <a:headEnd/>
            <a:tailEnd/>
          </a:ln>
        </p:spPr>
        <p:txBody>
          <a:bodyPr anchor="ctr"/>
          <a:lstStyle/>
          <a:p>
            <a:pPr eaLnBrk="0" hangingPunct="0"/>
            <a:r>
              <a:rPr lang="en-US" sz="2000" b="1" dirty="0" smtClean="0">
                <a:solidFill>
                  <a:schemeClr val="bg1"/>
                </a:solidFill>
                <a:latin typeface="Tahoma" pitchFamily="34" charset="0"/>
                <a:ea typeface="Tahoma" pitchFamily="34" charset="0"/>
                <a:cs typeface="Tahoma" pitchFamily="34" charset="0"/>
              </a:rPr>
              <a:t>The Samuel Plato Academy’s commitment is to equip its students with highly valuable skills in the historic rehabilitation and restoration trades while fostering pride, leadership, integrity and self-sufficiency.  The ability to positively influence lives through historic preservation in West Louisville is our measure of success. </a:t>
            </a:r>
          </a:p>
          <a:p>
            <a:pPr eaLnBrk="0" hangingPunct="0"/>
            <a:endParaRPr lang="en-US" sz="2800" b="1" dirty="0" smtClean="0">
              <a:solidFill>
                <a:schemeClr val="bg1"/>
              </a:solidFill>
            </a:endParaRPr>
          </a:p>
          <a:p>
            <a:pPr eaLnBrk="0" hangingPunct="0"/>
            <a:r>
              <a:rPr lang="en-US" sz="2800" b="1" dirty="0" smtClean="0">
                <a:solidFill>
                  <a:schemeClr val="bg1"/>
                </a:solidFill>
              </a:rPr>
              <a:t> </a:t>
            </a:r>
            <a:r>
              <a:rPr lang="en-US" sz="1600" b="1" dirty="0" smtClean="0">
                <a:solidFill>
                  <a:schemeClr val="bg1"/>
                </a:solidFill>
              </a:rPr>
              <a:t>“My whole goal in life has been to improve and help others who come up behind me.”</a:t>
            </a:r>
          </a:p>
          <a:p>
            <a:pPr algn="ctr" eaLnBrk="0" hangingPunct="0"/>
            <a:r>
              <a:rPr lang="en-US" sz="1600" b="1" dirty="0" smtClean="0">
                <a:solidFill>
                  <a:schemeClr val="bg1"/>
                </a:solidFill>
              </a:rPr>
              <a:t>-Samuel Plato (1882-1957)</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304800" y="2667000"/>
            <a:ext cx="5486400" cy="28956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bg1"/>
                </a:solidFill>
                <a:effectLst/>
                <a:latin typeface="Gill Sans" charset="0"/>
                <a:cs typeface="Arial" pitchFamily="34" charset="0"/>
              </a:rPr>
              <a:t>“From basement to roof, his work recommends him and needs not be pointed out as the job of a Negro, but that of a competent architect and contractor. Yes, he is an asset to his race; no, he is an asset to Louisville.”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b="0" i="1" u="none" strike="noStrike" cap="none" normalizeH="0" baseline="0" dirty="0" smtClean="0">
                <a:ln>
                  <a:noFill/>
                </a:ln>
                <a:solidFill>
                  <a:schemeClr val="bg1"/>
                </a:solidFill>
                <a:effectLst/>
                <a:latin typeface="Gill Sans Light" charset="0"/>
                <a:cs typeface="Arial" pitchFamily="34" charset="0"/>
              </a:rPr>
              <a:t>Louisville Leader (Aug. 25, 1923) </a:t>
            </a:r>
            <a:endParaRPr kumimoji="0" lang="en-US" b="0" i="0" u="none" strike="noStrike" cap="none" normalizeH="0" baseline="0" dirty="0" smtClean="0">
              <a:ln>
                <a:noFill/>
              </a:ln>
              <a:solidFill>
                <a:schemeClr val="bg1"/>
              </a:solidFill>
              <a:effectLst/>
              <a:latin typeface="Gill Sans"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craig.potts\Pictures\Plato Stained Glass.jpg"/>
          <p:cNvPicPr>
            <a:picLocks noChangeAspect="1" noChangeArrowheads="1"/>
          </p:cNvPicPr>
          <p:nvPr/>
        </p:nvPicPr>
        <p:blipFill>
          <a:blip r:embed="rId3" cstate="print"/>
          <a:srcRect/>
          <a:stretch>
            <a:fillRect/>
          </a:stretch>
        </p:blipFill>
        <p:spPr bwMode="auto">
          <a:xfrm>
            <a:off x="6172200" y="3962400"/>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52" name="Picture 4" descr="http://wikimarion.org/images/8/8b/SamuelPlato.jpg">
            <a:hlinkClick r:id="rId4"/>
          </p:cNvPr>
          <p:cNvPicPr>
            <a:picLocks noChangeAspect="1" noChangeArrowheads="1"/>
          </p:cNvPicPr>
          <p:nvPr/>
        </p:nvPicPr>
        <p:blipFill>
          <a:blip r:embed="rId5" cstate="print"/>
          <a:srcRect/>
          <a:stretch>
            <a:fillRect/>
          </a:stretch>
        </p:blipFill>
        <p:spPr bwMode="auto">
          <a:xfrm>
            <a:off x="6324600" y="304800"/>
            <a:ext cx="2438400" cy="3177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54" name="Picture 6" descr="East Rochester, NY post office">
            <a:hlinkClick r:id="rId6" tooltip="East Rochester, NY post office"/>
          </p:cNvPr>
          <p:cNvPicPr>
            <a:picLocks noChangeAspect="1" noChangeArrowheads="1"/>
          </p:cNvPicPr>
          <p:nvPr/>
        </p:nvPicPr>
        <p:blipFill>
          <a:blip r:embed="rId7" cstate="print"/>
          <a:srcRect/>
          <a:stretch>
            <a:fillRect/>
          </a:stretch>
        </p:blipFill>
        <p:spPr bwMode="auto">
          <a:xfrm>
            <a:off x="228600" y="228600"/>
            <a:ext cx="28575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56" name="Picture 8" descr="Broadway Temple A.M.E. Zion Church, Louisville (Brenda Bogert)."/>
          <p:cNvPicPr>
            <a:picLocks noChangeAspect="1" noChangeArrowheads="1"/>
          </p:cNvPicPr>
          <p:nvPr/>
        </p:nvPicPr>
        <p:blipFill>
          <a:blip r:embed="rId8" cstate="print"/>
          <a:srcRect/>
          <a:stretch>
            <a:fillRect/>
          </a:stretch>
        </p:blipFill>
        <p:spPr bwMode="auto">
          <a:xfrm>
            <a:off x="3200399" y="228600"/>
            <a:ext cx="2870053"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rgbClr val="64379B"/>
            </a:gs>
            <a:gs pos="100000">
              <a:srgbClr val="2D1947"/>
            </a:gs>
          </a:gsLst>
          <a:lin ang="0" scaled="1"/>
        </a:gradFill>
        <a:effectLst/>
      </p:bgPr>
    </p:bg>
    <p:spTree>
      <p:nvGrpSpPr>
        <p:cNvPr id="1" name=""/>
        <p:cNvGrpSpPr/>
        <p:nvPr/>
      </p:nvGrpSpPr>
      <p:grpSpPr>
        <a:xfrm>
          <a:off x="0" y="0"/>
          <a:ext cx="0" cy="0"/>
          <a:chOff x="0" y="0"/>
          <a:chExt cx="0" cy="0"/>
        </a:xfrm>
      </p:grpSpPr>
      <p:pic>
        <p:nvPicPr>
          <p:cNvPr id="2"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696" y="1"/>
            <a:ext cx="10970094" cy="14020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Andy Barber</Speakers>
    <Year xmlns="b47a5aad-adfb-4dac-9d3f-47090e67d565">2016</Year>
    <Section xmlns="b47a5aad-adfb-4dac-9d3f-47090e67d565">Environmental</Section>
    <Day xmlns="b47a5aad-adfb-4dac-9d3f-47090e67d565">Wednesday</Day>
  </documentManagement>
</p:properties>
</file>

<file path=customXml/itemProps1.xml><?xml version="1.0" encoding="utf-8"?>
<ds:datastoreItem xmlns:ds="http://schemas.openxmlformats.org/officeDocument/2006/customXml" ds:itemID="{D7516ED5-891B-4AD6-8471-B16BBEA08E42}"/>
</file>

<file path=customXml/itemProps2.xml><?xml version="1.0" encoding="utf-8"?>
<ds:datastoreItem xmlns:ds="http://schemas.openxmlformats.org/officeDocument/2006/customXml" ds:itemID="{92EA7AA9-ECD0-4C8D-B7FC-47C7F9B25592}"/>
</file>

<file path=customXml/itemProps3.xml><?xml version="1.0" encoding="utf-8"?>
<ds:datastoreItem xmlns:ds="http://schemas.openxmlformats.org/officeDocument/2006/customXml" ds:itemID="{930B5A37-1D16-4B6C-B06E-FF958E16D053}"/>
</file>

<file path=docProps/app.xml><?xml version="1.0" encoding="utf-8"?>
<Properties xmlns="http://schemas.openxmlformats.org/officeDocument/2006/extended-properties" xmlns:vt="http://schemas.openxmlformats.org/officeDocument/2006/docPropsVTypes">
  <TotalTime>9222</TotalTime>
  <Words>2388</Words>
  <Application>Microsoft Office PowerPoint</Application>
  <PresentationFormat>On-screen Show (4:3)</PresentationFormat>
  <Paragraphs>269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Futura Today Light</vt:lpstr>
      <vt:lpstr>Gill Sans</vt:lpstr>
      <vt:lpstr>Gill Sans Light</vt:lpstr>
      <vt:lpstr>Helvetica</vt:lpstr>
      <vt:lpstr>Tahoma</vt:lpstr>
      <vt:lpstr>Times New Roman</vt:lpstr>
      <vt:lpstr>Default Design</vt:lpstr>
      <vt:lpstr>PowerPoint Presentation</vt:lpstr>
      <vt:lpstr>Louisville-Southern Indiana  Ohio River Bridges Project Louisville, Kentucky &amp; Southern Indiana</vt:lpstr>
      <vt:lpstr>PowerPoint Presentation</vt:lpstr>
      <vt:lpstr>PowerPoint Presentation</vt:lpstr>
      <vt:lpstr>PowerPoint Presentation</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Facility Improvements and Equipment</vt:lpstr>
      <vt:lpstr>PowerPoint Presentation</vt:lpstr>
      <vt:lpstr>PowerPoint Presentation</vt:lpstr>
      <vt:lpstr>PowerPoint Presentation</vt:lpstr>
      <vt:lpstr>Samuel Plato Academy Foundation, Inc.</vt:lpstr>
      <vt:lpstr>KYTC—Art of the Possible</vt:lpstr>
    </vt:vector>
  </TitlesOfParts>
  <Company>khc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Stapleton</dc:creator>
  <cp:lastModifiedBy>Barber, Andy A (KYTC)</cp:lastModifiedBy>
  <cp:revision>162</cp:revision>
  <dcterms:created xsi:type="dcterms:W3CDTF">2001-08-08T14:36:20Z</dcterms:created>
  <dcterms:modified xsi:type="dcterms:W3CDTF">2016-09-06T15:17:34Z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